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4">
  <p:sldMasterIdLst>
    <p:sldMasterId id="2147483685" r:id="rId1"/>
  </p:sldMasterIdLst>
  <p:notesMasterIdLst>
    <p:notesMasterId r:id="rId35"/>
  </p:notesMasterIdLst>
  <p:handoutMasterIdLst>
    <p:handoutMasterId r:id="rId36"/>
  </p:handoutMasterIdLst>
  <p:sldIdLst>
    <p:sldId id="256" r:id="rId2"/>
    <p:sldId id="319" r:id="rId3"/>
    <p:sldId id="260" r:id="rId4"/>
    <p:sldId id="262" r:id="rId5"/>
    <p:sldId id="265" r:id="rId6"/>
    <p:sldId id="320" r:id="rId7"/>
    <p:sldId id="329" r:id="rId8"/>
    <p:sldId id="321" r:id="rId9"/>
    <p:sldId id="322" r:id="rId10"/>
    <p:sldId id="330" r:id="rId11"/>
    <p:sldId id="331" r:id="rId12"/>
    <p:sldId id="332" r:id="rId13"/>
    <p:sldId id="333" r:id="rId14"/>
    <p:sldId id="334" r:id="rId15"/>
    <p:sldId id="335" r:id="rId16"/>
    <p:sldId id="336" r:id="rId17"/>
    <p:sldId id="337" r:id="rId18"/>
    <p:sldId id="338" r:id="rId19"/>
    <p:sldId id="323" r:id="rId20"/>
    <p:sldId id="324" r:id="rId21"/>
    <p:sldId id="339" r:id="rId22"/>
    <p:sldId id="340" r:id="rId23"/>
    <p:sldId id="341" r:id="rId24"/>
    <p:sldId id="325" r:id="rId25"/>
    <p:sldId id="326" r:id="rId26"/>
    <p:sldId id="342" r:id="rId27"/>
    <p:sldId id="344" r:id="rId28"/>
    <p:sldId id="343" r:id="rId29"/>
    <p:sldId id="327" r:id="rId30"/>
    <p:sldId id="345" r:id="rId31"/>
    <p:sldId id="328" r:id="rId32"/>
    <p:sldId id="318" r:id="rId33"/>
    <p:sldId id="304"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ommissioner" panose="020B0604020202020204" charset="0"/>
      <p:regular r:id="rId41"/>
      <p:bold r:id="rId42"/>
    </p:embeddedFont>
    <p:embeddedFont>
      <p:font typeface="Golos Text" panose="020B0604020202020204" charset="0"/>
      <p:regular r:id="rId43"/>
      <p:bold r:id="rId44"/>
    </p:embeddedFont>
    <p:embeddedFont>
      <p:font typeface="Golos Text SemiBold"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DDDDD"/>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645A8F-6492-41C5-AB7F-6ECCB0441089}">
  <a:tblStyle styleId="{3A645A8F-6492-41C5-AB7F-6ECCB04410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94660" autoAdjust="0"/>
  </p:normalViewPr>
  <p:slideViewPr>
    <p:cSldViewPr snapToGrid="0">
      <p:cViewPr>
        <p:scale>
          <a:sx n="125" d="100"/>
          <a:sy n="125" d="100"/>
        </p:scale>
        <p:origin x="-257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89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C4036A-B73D-1845-628B-EF95D74AB0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3BE9F4-0E4B-0DCF-9FF8-DA1FBF64BA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67700E-1875-412C-9F37-E051CF7BB0F3}" type="datetimeFigureOut">
              <a:rPr lang="en-US" smtClean="0"/>
              <a:t>12/23/2023</a:t>
            </a:fld>
            <a:endParaRPr lang="en-US"/>
          </a:p>
        </p:txBody>
      </p:sp>
      <p:sp>
        <p:nvSpPr>
          <p:cNvPr id="4" name="Footer Placeholder 3">
            <a:extLst>
              <a:ext uri="{FF2B5EF4-FFF2-40B4-BE49-F238E27FC236}">
                <a16:creationId xmlns:a16="http://schemas.microsoft.com/office/drawing/2014/main" id="{E5058C93-458C-F709-CEF6-FFA598CFE4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5764696-651A-FC09-A4FB-65F587D81D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3538DE-DDEF-4102-B50B-067D99C2A511}" type="slidenum">
              <a:rPr lang="en-US" smtClean="0"/>
              <a:t>‹#›</a:t>
            </a:fld>
            <a:endParaRPr lang="en-US"/>
          </a:p>
        </p:txBody>
      </p:sp>
    </p:spTree>
    <p:extLst>
      <p:ext uri="{BB962C8B-B14F-4D97-AF65-F5344CB8AC3E}">
        <p14:creationId xmlns:p14="http://schemas.microsoft.com/office/powerpoint/2010/main" val="34803998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1T09:04:36.02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1T09:04:50.41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47bfd1ed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47bfd1ed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17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675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44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957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99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04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914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28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737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75584fc2f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75584fc2f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59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747bfd1ed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747bfd1ed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456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989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44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389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36d459b9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336d459b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3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72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048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767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417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75584fc2f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75584fc2f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0210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36d459b9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336d459b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317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778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747bfd1ed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747bfd1ed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386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1ff7c0f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1ff7c0f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46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75584fc2f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75584fc2f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200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82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36d459b9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336d459b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551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658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1776267"/>
            <a:ext cx="6673200" cy="2536000"/>
          </a:xfrm>
          <a:prstGeom prst="rect">
            <a:avLst/>
          </a:prstGeom>
        </p:spPr>
        <p:txBody>
          <a:bodyPr spcFirstLastPara="1" wrap="square" lIns="91425" tIns="91425" rIns="91425" bIns="91425" anchor="t" anchorCtr="0">
            <a:noAutofit/>
          </a:bodyPr>
          <a:lstStyle>
            <a:lvl1pPr lvl="0" algn="l">
              <a:spcBef>
                <a:spcPts val="0"/>
              </a:spcBef>
              <a:spcAft>
                <a:spcPts val="0"/>
              </a:spcAft>
              <a:buSzPts val="4700"/>
              <a:buNone/>
              <a:defRPr sz="4800"/>
            </a:lvl1pPr>
            <a:lvl2pPr lvl="1" algn="l">
              <a:spcBef>
                <a:spcPts val="0"/>
              </a:spcBef>
              <a:spcAft>
                <a:spcPts val="0"/>
              </a:spcAft>
              <a:buSzPts val="4700"/>
              <a:buNone/>
              <a:defRPr sz="6267"/>
            </a:lvl2pPr>
            <a:lvl3pPr lvl="2" algn="l">
              <a:spcBef>
                <a:spcPts val="0"/>
              </a:spcBef>
              <a:spcAft>
                <a:spcPts val="0"/>
              </a:spcAft>
              <a:buSzPts val="4700"/>
              <a:buNone/>
              <a:defRPr sz="6267"/>
            </a:lvl3pPr>
            <a:lvl4pPr lvl="3" algn="l">
              <a:spcBef>
                <a:spcPts val="0"/>
              </a:spcBef>
              <a:spcAft>
                <a:spcPts val="0"/>
              </a:spcAft>
              <a:buSzPts val="4700"/>
              <a:buNone/>
              <a:defRPr sz="6267"/>
            </a:lvl4pPr>
            <a:lvl5pPr lvl="4" algn="l">
              <a:spcBef>
                <a:spcPts val="0"/>
              </a:spcBef>
              <a:spcAft>
                <a:spcPts val="0"/>
              </a:spcAft>
              <a:buSzPts val="4700"/>
              <a:buNone/>
              <a:defRPr sz="6267"/>
            </a:lvl5pPr>
            <a:lvl6pPr lvl="5" algn="l">
              <a:spcBef>
                <a:spcPts val="0"/>
              </a:spcBef>
              <a:spcAft>
                <a:spcPts val="0"/>
              </a:spcAft>
              <a:buSzPts val="4700"/>
              <a:buNone/>
              <a:defRPr sz="6267"/>
            </a:lvl6pPr>
            <a:lvl7pPr lvl="6" algn="l">
              <a:spcBef>
                <a:spcPts val="0"/>
              </a:spcBef>
              <a:spcAft>
                <a:spcPts val="0"/>
              </a:spcAft>
              <a:buSzPts val="4700"/>
              <a:buNone/>
              <a:defRPr sz="6267"/>
            </a:lvl7pPr>
            <a:lvl8pPr lvl="7" algn="l">
              <a:spcBef>
                <a:spcPts val="0"/>
              </a:spcBef>
              <a:spcAft>
                <a:spcPts val="0"/>
              </a:spcAft>
              <a:buSzPts val="4700"/>
              <a:buNone/>
              <a:defRPr sz="6267"/>
            </a:lvl8pPr>
            <a:lvl9pPr lvl="8" algn="l">
              <a:spcBef>
                <a:spcPts val="0"/>
              </a:spcBef>
              <a:spcAft>
                <a:spcPts val="0"/>
              </a:spcAft>
              <a:buSzPts val="4700"/>
              <a:buNone/>
              <a:defRPr sz="6267"/>
            </a:lvl9pPr>
          </a:lstStyle>
          <a:p>
            <a:endParaRPr/>
          </a:p>
        </p:txBody>
      </p:sp>
      <p:sp>
        <p:nvSpPr>
          <p:cNvPr id="10" name="Google Shape;10;p2"/>
          <p:cNvSpPr txBox="1">
            <a:spLocks noGrp="1"/>
          </p:cNvSpPr>
          <p:nvPr>
            <p:ph type="subTitle" idx="1"/>
          </p:nvPr>
        </p:nvSpPr>
        <p:spPr>
          <a:xfrm>
            <a:off x="950967" y="4421300"/>
            <a:ext cx="6673200" cy="564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850"/>
              <a:buNone/>
              <a:defRPr sz="2067"/>
            </a:lvl1pPr>
            <a:lvl2pPr lvl="1">
              <a:lnSpc>
                <a:spcPct val="115000"/>
              </a:lnSpc>
              <a:spcBef>
                <a:spcPts val="0"/>
              </a:spcBef>
              <a:spcAft>
                <a:spcPts val="0"/>
              </a:spcAft>
              <a:buSzPts val="1850"/>
              <a:buNone/>
              <a:defRPr sz="2467"/>
            </a:lvl2pPr>
            <a:lvl3pPr lvl="2">
              <a:lnSpc>
                <a:spcPct val="115000"/>
              </a:lnSpc>
              <a:spcBef>
                <a:spcPts val="0"/>
              </a:spcBef>
              <a:spcAft>
                <a:spcPts val="0"/>
              </a:spcAft>
              <a:buSzPts val="1850"/>
              <a:buNone/>
              <a:defRPr sz="2467"/>
            </a:lvl3pPr>
            <a:lvl4pPr lvl="3">
              <a:lnSpc>
                <a:spcPct val="115000"/>
              </a:lnSpc>
              <a:spcBef>
                <a:spcPts val="0"/>
              </a:spcBef>
              <a:spcAft>
                <a:spcPts val="0"/>
              </a:spcAft>
              <a:buSzPts val="1850"/>
              <a:buNone/>
              <a:defRPr sz="2467"/>
            </a:lvl4pPr>
            <a:lvl5pPr lvl="4">
              <a:lnSpc>
                <a:spcPct val="115000"/>
              </a:lnSpc>
              <a:spcBef>
                <a:spcPts val="0"/>
              </a:spcBef>
              <a:spcAft>
                <a:spcPts val="0"/>
              </a:spcAft>
              <a:buSzPts val="1850"/>
              <a:buNone/>
              <a:defRPr sz="2467"/>
            </a:lvl5pPr>
            <a:lvl6pPr lvl="5">
              <a:lnSpc>
                <a:spcPct val="115000"/>
              </a:lnSpc>
              <a:spcBef>
                <a:spcPts val="0"/>
              </a:spcBef>
              <a:spcAft>
                <a:spcPts val="0"/>
              </a:spcAft>
              <a:buSzPts val="1850"/>
              <a:buNone/>
              <a:defRPr sz="2467"/>
            </a:lvl6pPr>
            <a:lvl7pPr lvl="6">
              <a:lnSpc>
                <a:spcPct val="115000"/>
              </a:lnSpc>
              <a:spcBef>
                <a:spcPts val="0"/>
              </a:spcBef>
              <a:spcAft>
                <a:spcPts val="0"/>
              </a:spcAft>
              <a:buSzPts val="1850"/>
              <a:buNone/>
              <a:defRPr sz="2467"/>
            </a:lvl7pPr>
            <a:lvl8pPr lvl="7">
              <a:lnSpc>
                <a:spcPct val="115000"/>
              </a:lnSpc>
              <a:spcBef>
                <a:spcPts val="0"/>
              </a:spcBef>
              <a:spcAft>
                <a:spcPts val="0"/>
              </a:spcAft>
              <a:buSzPts val="1850"/>
              <a:buNone/>
              <a:defRPr sz="2467"/>
            </a:lvl8pPr>
            <a:lvl9pPr lvl="8">
              <a:lnSpc>
                <a:spcPct val="115000"/>
              </a:lnSpc>
              <a:spcBef>
                <a:spcPts val="0"/>
              </a:spcBef>
              <a:spcAft>
                <a:spcPts val="0"/>
              </a:spcAft>
              <a:buSzPts val="1850"/>
              <a:buNone/>
              <a:defRPr sz="2467"/>
            </a:lvl9pPr>
          </a:lstStyle>
          <a:p>
            <a:endParaRPr/>
          </a:p>
        </p:txBody>
      </p:sp>
      <p:sp>
        <p:nvSpPr>
          <p:cNvPr id="11" name="Google Shape;11;p2"/>
          <p:cNvSpPr/>
          <p:nvPr/>
        </p:nvSpPr>
        <p:spPr>
          <a:xfrm>
            <a:off x="11054800" y="0"/>
            <a:ext cx="11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2" name="Google Shape;12;p2"/>
          <p:cNvGrpSpPr/>
          <p:nvPr/>
        </p:nvGrpSpPr>
        <p:grpSpPr>
          <a:xfrm>
            <a:off x="-73833" y="719333"/>
            <a:ext cx="12265800" cy="6138667"/>
            <a:chOff x="-55375" y="539500"/>
            <a:chExt cx="9199350" cy="4604000"/>
          </a:xfrm>
        </p:grpSpPr>
        <p:cxnSp>
          <p:nvCxnSpPr>
            <p:cNvPr id="13" name="Google Shape;13;p2"/>
            <p:cNvCxnSpPr/>
            <p:nvPr/>
          </p:nvCxnSpPr>
          <p:spPr>
            <a:xfrm>
              <a:off x="-55375" y="460857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4751675" y="539500"/>
              <a:ext cx="43923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
        <p:nvSpPr>
          <p:cNvPr id="2" name="Slide Number Placeholder 1">
            <a:extLst>
              <a:ext uri="{FF2B5EF4-FFF2-40B4-BE49-F238E27FC236}">
                <a16:creationId xmlns:a16="http://schemas.microsoft.com/office/drawing/2014/main" id="{4EF5E511-4130-D9DA-211E-37B4936912B0}"/>
              </a:ext>
            </a:extLst>
          </p:cNvPr>
          <p:cNvSpPr>
            <a:spLocks noGrp="1"/>
          </p:cNvSpPr>
          <p:nvPr>
            <p:ph type="sldNum" sz="quarter" idx="10"/>
          </p:nvPr>
        </p:nvSpPr>
        <p:spPr/>
        <p:txBody>
          <a:bodyPr/>
          <a:lstStyle/>
          <a:p>
            <a:fld id="{33E79CD9-1F3C-4164-95F9-B2A3E56F36B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2016100" y="2715067"/>
            <a:ext cx="4273600" cy="19700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5600"/>
            </a:lvl1pPr>
            <a:lvl2pPr lvl="1" algn="r">
              <a:spcBef>
                <a:spcPts val="0"/>
              </a:spcBef>
              <a:spcAft>
                <a:spcPts val="0"/>
              </a:spcAft>
              <a:buSzPts val="4500"/>
              <a:buNone/>
              <a:defRPr sz="6000"/>
            </a:lvl2pPr>
            <a:lvl3pPr lvl="2" algn="r">
              <a:spcBef>
                <a:spcPts val="0"/>
              </a:spcBef>
              <a:spcAft>
                <a:spcPts val="0"/>
              </a:spcAft>
              <a:buSzPts val="4500"/>
              <a:buNone/>
              <a:defRPr sz="6000"/>
            </a:lvl3pPr>
            <a:lvl4pPr lvl="3" algn="r">
              <a:spcBef>
                <a:spcPts val="0"/>
              </a:spcBef>
              <a:spcAft>
                <a:spcPts val="0"/>
              </a:spcAft>
              <a:buSzPts val="4500"/>
              <a:buNone/>
              <a:defRPr sz="6000"/>
            </a:lvl4pPr>
            <a:lvl5pPr lvl="4" algn="r">
              <a:spcBef>
                <a:spcPts val="0"/>
              </a:spcBef>
              <a:spcAft>
                <a:spcPts val="0"/>
              </a:spcAft>
              <a:buSzPts val="4500"/>
              <a:buNone/>
              <a:defRPr sz="6000"/>
            </a:lvl5pPr>
            <a:lvl6pPr lvl="5" algn="r">
              <a:spcBef>
                <a:spcPts val="0"/>
              </a:spcBef>
              <a:spcAft>
                <a:spcPts val="0"/>
              </a:spcAft>
              <a:buSzPts val="4500"/>
              <a:buNone/>
              <a:defRPr sz="6000"/>
            </a:lvl6pPr>
            <a:lvl7pPr lvl="6" algn="r">
              <a:spcBef>
                <a:spcPts val="0"/>
              </a:spcBef>
              <a:spcAft>
                <a:spcPts val="0"/>
              </a:spcAft>
              <a:buSzPts val="4500"/>
              <a:buNone/>
              <a:defRPr sz="6000"/>
            </a:lvl7pPr>
            <a:lvl8pPr lvl="7" algn="r">
              <a:spcBef>
                <a:spcPts val="0"/>
              </a:spcBef>
              <a:spcAft>
                <a:spcPts val="0"/>
              </a:spcAft>
              <a:buSzPts val="4500"/>
              <a:buNone/>
              <a:defRPr sz="6000"/>
            </a:lvl8pPr>
            <a:lvl9pPr lvl="8" algn="r">
              <a:spcBef>
                <a:spcPts val="0"/>
              </a:spcBef>
              <a:spcAft>
                <a:spcPts val="0"/>
              </a:spcAft>
              <a:buSzPts val="4500"/>
              <a:buNone/>
              <a:defRPr sz="6000"/>
            </a:lvl9pPr>
          </a:lstStyle>
          <a:p>
            <a:endParaRPr/>
          </a:p>
        </p:txBody>
      </p:sp>
      <p:sp>
        <p:nvSpPr>
          <p:cNvPr id="18" name="Google Shape;18;p3"/>
          <p:cNvSpPr txBox="1">
            <a:spLocks noGrp="1"/>
          </p:cNvSpPr>
          <p:nvPr>
            <p:ph type="title" idx="2" hasCustomPrompt="1"/>
          </p:nvPr>
        </p:nvSpPr>
        <p:spPr>
          <a:xfrm>
            <a:off x="2016100" y="1350000"/>
            <a:ext cx="1434800" cy="11600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300"/>
              <a:buNone/>
              <a:defRPr sz="5600"/>
            </a:lvl1pPr>
            <a:lvl2pPr lvl="1" algn="ctr" rtl="0">
              <a:spcBef>
                <a:spcPts val="0"/>
              </a:spcBef>
              <a:spcAft>
                <a:spcPts val="0"/>
              </a:spcAft>
              <a:buSzPts val="5300"/>
              <a:buNone/>
              <a:defRPr sz="7066"/>
            </a:lvl2pPr>
            <a:lvl3pPr lvl="2" algn="ctr" rtl="0">
              <a:spcBef>
                <a:spcPts val="0"/>
              </a:spcBef>
              <a:spcAft>
                <a:spcPts val="0"/>
              </a:spcAft>
              <a:buSzPts val="5300"/>
              <a:buNone/>
              <a:defRPr sz="7066"/>
            </a:lvl3pPr>
            <a:lvl4pPr lvl="3" algn="ctr" rtl="0">
              <a:spcBef>
                <a:spcPts val="0"/>
              </a:spcBef>
              <a:spcAft>
                <a:spcPts val="0"/>
              </a:spcAft>
              <a:buSzPts val="5300"/>
              <a:buNone/>
              <a:defRPr sz="7066"/>
            </a:lvl4pPr>
            <a:lvl5pPr lvl="4" algn="ctr" rtl="0">
              <a:spcBef>
                <a:spcPts val="0"/>
              </a:spcBef>
              <a:spcAft>
                <a:spcPts val="0"/>
              </a:spcAft>
              <a:buSzPts val="5300"/>
              <a:buNone/>
              <a:defRPr sz="7066"/>
            </a:lvl5pPr>
            <a:lvl6pPr lvl="5" algn="ctr" rtl="0">
              <a:spcBef>
                <a:spcPts val="0"/>
              </a:spcBef>
              <a:spcAft>
                <a:spcPts val="0"/>
              </a:spcAft>
              <a:buSzPts val="5300"/>
              <a:buNone/>
              <a:defRPr sz="7066"/>
            </a:lvl6pPr>
            <a:lvl7pPr lvl="6" algn="ctr" rtl="0">
              <a:spcBef>
                <a:spcPts val="0"/>
              </a:spcBef>
              <a:spcAft>
                <a:spcPts val="0"/>
              </a:spcAft>
              <a:buSzPts val="5300"/>
              <a:buNone/>
              <a:defRPr sz="7066"/>
            </a:lvl7pPr>
            <a:lvl8pPr lvl="7" algn="ctr" rtl="0">
              <a:spcBef>
                <a:spcPts val="0"/>
              </a:spcBef>
              <a:spcAft>
                <a:spcPts val="0"/>
              </a:spcAft>
              <a:buSzPts val="5300"/>
              <a:buNone/>
              <a:defRPr sz="7066"/>
            </a:lvl8pPr>
            <a:lvl9pPr lvl="8" algn="ctr" rtl="0">
              <a:spcBef>
                <a:spcPts val="0"/>
              </a:spcBef>
              <a:spcAft>
                <a:spcPts val="0"/>
              </a:spcAft>
              <a:buSzPts val="5300"/>
              <a:buNone/>
              <a:defRPr sz="7066"/>
            </a:lvl9pPr>
          </a:lstStyle>
          <a:p>
            <a:r>
              <a:t>xx%</a:t>
            </a:r>
          </a:p>
        </p:txBody>
      </p:sp>
      <p:sp>
        <p:nvSpPr>
          <p:cNvPr id="19" name="Google Shape;19;p3"/>
          <p:cNvSpPr txBox="1">
            <a:spLocks noGrp="1"/>
          </p:cNvSpPr>
          <p:nvPr>
            <p:ph type="subTitle" idx="1"/>
          </p:nvPr>
        </p:nvSpPr>
        <p:spPr>
          <a:xfrm>
            <a:off x="2016100" y="4764367"/>
            <a:ext cx="4273600" cy="930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850"/>
              <a:buNone/>
              <a:defRPr sz="2067"/>
            </a:lvl1pPr>
            <a:lvl2pPr lvl="1" algn="r" rtl="0">
              <a:lnSpc>
                <a:spcPct val="115000"/>
              </a:lnSpc>
              <a:spcBef>
                <a:spcPts val="0"/>
              </a:spcBef>
              <a:spcAft>
                <a:spcPts val="0"/>
              </a:spcAft>
              <a:buSzPts val="1850"/>
              <a:buNone/>
              <a:defRPr sz="2467"/>
            </a:lvl2pPr>
            <a:lvl3pPr lvl="2" algn="r" rtl="0">
              <a:lnSpc>
                <a:spcPct val="115000"/>
              </a:lnSpc>
              <a:spcBef>
                <a:spcPts val="0"/>
              </a:spcBef>
              <a:spcAft>
                <a:spcPts val="0"/>
              </a:spcAft>
              <a:buSzPts val="1850"/>
              <a:buNone/>
              <a:defRPr sz="2467"/>
            </a:lvl3pPr>
            <a:lvl4pPr lvl="3" algn="r" rtl="0">
              <a:lnSpc>
                <a:spcPct val="115000"/>
              </a:lnSpc>
              <a:spcBef>
                <a:spcPts val="0"/>
              </a:spcBef>
              <a:spcAft>
                <a:spcPts val="0"/>
              </a:spcAft>
              <a:buSzPts val="1850"/>
              <a:buNone/>
              <a:defRPr sz="2467"/>
            </a:lvl4pPr>
            <a:lvl5pPr lvl="4" algn="r" rtl="0">
              <a:lnSpc>
                <a:spcPct val="115000"/>
              </a:lnSpc>
              <a:spcBef>
                <a:spcPts val="0"/>
              </a:spcBef>
              <a:spcAft>
                <a:spcPts val="0"/>
              </a:spcAft>
              <a:buSzPts val="1850"/>
              <a:buNone/>
              <a:defRPr sz="2467"/>
            </a:lvl5pPr>
            <a:lvl6pPr lvl="5" algn="r" rtl="0">
              <a:lnSpc>
                <a:spcPct val="115000"/>
              </a:lnSpc>
              <a:spcBef>
                <a:spcPts val="0"/>
              </a:spcBef>
              <a:spcAft>
                <a:spcPts val="0"/>
              </a:spcAft>
              <a:buSzPts val="1850"/>
              <a:buNone/>
              <a:defRPr sz="2467"/>
            </a:lvl6pPr>
            <a:lvl7pPr lvl="6" algn="r" rtl="0">
              <a:lnSpc>
                <a:spcPct val="115000"/>
              </a:lnSpc>
              <a:spcBef>
                <a:spcPts val="0"/>
              </a:spcBef>
              <a:spcAft>
                <a:spcPts val="0"/>
              </a:spcAft>
              <a:buSzPts val="1850"/>
              <a:buNone/>
              <a:defRPr sz="2467"/>
            </a:lvl7pPr>
            <a:lvl8pPr lvl="7" algn="r" rtl="0">
              <a:lnSpc>
                <a:spcPct val="115000"/>
              </a:lnSpc>
              <a:spcBef>
                <a:spcPts val="0"/>
              </a:spcBef>
              <a:spcAft>
                <a:spcPts val="0"/>
              </a:spcAft>
              <a:buSzPts val="1850"/>
              <a:buNone/>
              <a:defRPr sz="2467"/>
            </a:lvl8pPr>
            <a:lvl9pPr lvl="8" algn="r" rtl="0">
              <a:lnSpc>
                <a:spcPct val="115000"/>
              </a:lnSpc>
              <a:spcBef>
                <a:spcPts val="0"/>
              </a:spcBef>
              <a:spcAft>
                <a:spcPts val="0"/>
              </a:spcAft>
              <a:buSzPts val="1850"/>
              <a:buNone/>
              <a:defRPr sz="2467"/>
            </a:lvl9pPr>
          </a:lstStyle>
          <a:p>
            <a:endParaRPr/>
          </a:p>
        </p:txBody>
      </p:sp>
      <p:sp>
        <p:nvSpPr>
          <p:cNvPr id="20" name="Google Shape;20;p3"/>
          <p:cNvSpPr/>
          <p:nvPr/>
        </p:nvSpPr>
        <p:spPr>
          <a:xfrm>
            <a:off x="11054800" y="0"/>
            <a:ext cx="11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cxnSp>
        <p:nvCxnSpPr>
          <p:cNvPr id="21" name="Google Shape;21;p3"/>
          <p:cNvCxnSpPr/>
          <p:nvPr/>
        </p:nvCxnSpPr>
        <p:spPr>
          <a:xfrm>
            <a:off x="5697600" y="6501367"/>
            <a:ext cx="6494400" cy="0"/>
          </a:xfrm>
          <a:prstGeom prst="straightConnector1">
            <a:avLst/>
          </a:prstGeom>
          <a:noFill/>
          <a:ln w="9525" cap="flat" cmpd="sng">
            <a:solidFill>
              <a:schemeClr val="dk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80778DAA-CB03-159A-B21F-B76C7BC76FE6}"/>
              </a:ext>
            </a:extLst>
          </p:cNvPr>
          <p:cNvSpPr>
            <a:spLocks noGrp="1"/>
          </p:cNvSpPr>
          <p:nvPr>
            <p:ph type="sldNum" sz="quarter" idx="10"/>
          </p:nvPr>
        </p:nvSpPr>
        <p:spPr/>
        <p:txBody>
          <a:bodyPr/>
          <a:lstStyle/>
          <a:p>
            <a:fld id="{33E79CD9-1F3C-4164-95F9-B2A3E56F36B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3005000" y="2227433"/>
            <a:ext cx="6182000" cy="2462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6000"/>
              <a:buNone/>
              <a:defRPr sz="8000"/>
            </a:lvl1pPr>
            <a:lvl2pPr lvl="1">
              <a:lnSpc>
                <a:spcPct val="90000"/>
              </a:lnSpc>
              <a:spcBef>
                <a:spcPts val="0"/>
              </a:spcBef>
              <a:spcAft>
                <a:spcPts val="0"/>
              </a:spcAft>
              <a:buSzPts val="6000"/>
              <a:buNone/>
              <a:defRPr sz="8000"/>
            </a:lvl2pPr>
            <a:lvl3pPr lvl="2">
              <a:lnSpc>
                <a:spcPct val="90000"/>
              </a:lnSpc>
              <a:spcBef>
                <a:spcPts val="0"/>
              </a:spcBef>
              <a:spcAft>
                <a:spcPts val="0"/>
              </a:spcAft>
              <a:buSzPts val="6000"/>
              <a:buNone/>
              <a:defRPr sz="8000"/>
            </a:lvl3pPr>
            <a:lvl4pPr lvl="3">
              <a:lnSpc>
                <a:spcPct val="90000"/>
              </a:lnSpc>
              <a:spcBef>
                <a:spcPts val="0"/>
              </a:spcBef>
              <a:spcAft>
                <a:spcPts val="0"/>
              </a:spcAft>
              <a:buSzPts val="6000"/>
              <a:buNone/>
              <a:defRPr sz="8000"/>
            </a:lvl4pPr>
            <a:lvl5pPr lvl="4">
              <a:lnSpc>
                <a:spcPct val="90000"/>
              </a:lnSpc>
              <a:spcBef>
                <a:spcPts val="0"/>
              </a:spcBef>
              <a:spcAft>
                <a:spcPts val="0"/>
              </a:spcAft>
              <a:buSzPts val="6000"/>
              <a:buNone/>
              <a:defRPr sz="8000"/>
            </a:lvl5pPr>
            <a:lvl6pPr lvl="5">
              <a:lnSpc>
                <a:spcPct val="90000"/>
              </a:lnSpc>
              <a:spcBef>
                <a:spcPts val="0"/>
              </a:spcBef>
              <a:spcAft>
                <a:spcPts val="0"/>
              </a:spcAft>
              <a:buSzPts val="6000"/>
              <a:buNone/>
              <a:defRPr sz="8000"/>
            </a:lvl6pPr>
            <a:lvl7pPr lvl="6">
              <a:lnSpc>
                <a:spcPct val="90000"/>
              </a:lnSpc>
              <a:spcBef>
                <a:spcPts val="0"/>
              </a:spcBef>
              <a:spcAft>
                <a:spcPts val="0"/>
              </a:spcAft>
              <a:buSzPts val="6000"/>
              <a:buNone/>
              <a:defRPr sz="8000"/>
            </a:lvl7pPr>
            <a:lvl8pPr lvl="7">
              <a:lnSpc>
                <a:spcPct val="90000"/>
              </a:lnSpc>
              <a:spcBef>
                <a:spcPts val="0"/>
              </a:spcBef>
              <a:spcAft>
                <a:spcPts val="0"/>
              </a:spcAft>
              <a:buSzPts val="6000"/>
              <a:buNone/>
              <a:defRPr sz="8000"/>
            </a:lvl8pPr>
            <a:lvl9pPr lvl="8">
              <a:lnSpc>
                <a:spcPct val="90000"/>
              </a:lnSpc>
              <a:spcBef>
                <a:spcPts val="0"/>
              </a:spcBef>
              <a:spcAft>
                <a:spcPts val="0"/>
              </a:spcAft>
              <a:buSzPts val="6000"/>
              <a:buNone/>
              <a:defRPr sz="8000"/>
            </a:lvl9pPr>
          </a:lstStyle>
          <a:p>
            <a:endParaRPr/>
          </a:p>
        </p:txBody>
      </p:sp>
      <p:sp>
        <p:nvSpPr>
          <p:cNvPr id="53" name="Google Shape;53;p8"/>
          <p:cNvSpPr/>
          <p:nvPr/>
        </p:nvSpPr>
        <p:spPr>
          <a:xfrm flipH="1">
            <a:off x="-73833" y="0"/>
            <a:ext cx="11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54" name="Google Shape;54;p8"/>
          <p:cNvGrpSpPr/>
          <p:nvPr/>
        </p:nvGrpSpPr>
        <p:grpSpPr>
          <a:xfrm flipH="1">
            <a:off x="-73600" y="719333"/>
            <a:ext cx="12265600" cy="6138667"/>
            <a:chOff x="-55375" y="539500"/>
            <a:chExt cx="9199200" cy="4604000"/>
          </a:xfrm>
        </p:grpSpPr>
        <p:cxnSp>
          <p:nvCxnSpPr>
            <p:cNvPr id="55" name="Google Shape;55;p8"/>
            <p:cNvCxnSpPr/>
            <p:nvPr/>
          </p:nvCxnSpPr>
          <p:spPr>
            <a:xfrm>
              <a:off x="-55375" y="4608575"/>
              <a:ext cx="56592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8"/>
            <p:cNvCxnSpPr/>
            <p:nvPr/>
          </p:nvCxnSpPr>
          <p:spPr>
            <a:xfrm>
              <a:off x="4502525" y="539500"/>
              <a:ext cx="46413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8"/>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
        <p:nvSpPr>
          <p:cNvPr id="2" name="Slide Number Placeholder 1">
            <a:extLst>
              <a:ext uri="{FF2B5EF4-FFF2-40B4-BE49-F238E27FC236}">
                <a16:creationId xmlns:a16="http://schemas.microsoft.com/office/drawing/2014/main" id="{928F24BE-8E32-B05D-2F7B-00F7FDFD51EB}"/>
              </a:ext>
            </a:extLst>
          </p:cNvPr>
          <p:cNvSpPr>
            <a:spLocks noGrp="1"/>
          </p:cNvSpPr>
          <p:nvPr>
            <p:ph type="sldNum" sz="quarter" idx="10"/>
          </p:nvPr>
        </p:nvSpPr>
        <p:spPr/>
        <p:txBody>
          <a:bodyPr/>
          <a:lstStyle/>
          <a:p>
            <a:fld id="{33E79CD9-1F3C-4164-95F9-B2A3E56F36B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180922-0DAB-AB2B-2915-7AC528D2748E}"/>
              </a:ext>
            </a:extLst>
          </p:cNvPr>
          <p:cNvSpPr>
            <a:spLocks noGrp="1"/>
          </p:cNvSpPr>
          <p:nvPr>
            <p:ph type="sldNum" sz="quarter" idx="10"/>
          </p:nvPr>
        </p:nvSpPr>
        <p:spPr/>
        <p:txBody>
          <a:bodyPr/>
          <a:lstStyle/>
          <a:p>
            <a:fld id="{33E79CD9-1F3C-4164-95F9-B2A3E56F36B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950967" y="627533"/>
            <a:ext cx="10290000" cy="7332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79" name="Google Shape;79;p13"/>
          <p:cNvSpPr txBox="1">
            <a:spLocks noGrp="1"/>
          </p:cNvSpPr>
          <p:nvPr>
            <p:ph type="subTitle" idx="1"/>
          </p:nvPr>
        </p:nvSpPr>
        <p:spPr>
          <a:xfrm>
            <a:off x="2581467" y="2839136"/>
            <a:ext cx="3051600" cy="86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2581467" y="1827033"/>
            <a:ext cx="3051600" cy="10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933">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9pPr>
          </a:lstStyle>
          <a:p>
            <a:endParaRPr/>
          </a:p>
        </p:txBody>
      </p:sp>
      <p:sp>
        <p:nvSpPr>
          <p:cNvPr id="81" name="Google Shape;81;p13"/>
          <p:cNvSpPr txBox="1">
            <a:spLocks noGrp="1"/>
          </p:cNvSpPr>
          <p:nvPr>
            <p:ph type="title" idx="3" hasCustomPrompt="1"/>
          </p:nvPr>
        </p:nvSpPr>
        <p:spPr>
          <a:xfrm>
            <a:off x="1324800" y="1977867"/>
            <a:ext cx="1168400" cy="153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4533"/>
            </a:lvl1pPr>
            <a:lvl2pPr lvl="1" algn="ctr" rtl="0">
              <a:spcBef>
                <a:spcPts val="0"/>
              </a:spcBef>
              <a:spcAft>
                <a:spcPts val="0"/>
              </a:spcAft>
              <a:buSzPts val="4600"/>
              <a:buNone/>
              <a:defRPr sz="6133"/>
            </a:lvl2pPr>
            <a:lvl3pPr lvl="2" algn="ctr" rtl="0">
              <a:spcBef>
                <a:spcPts val="0"/>
              </a:spcBef>
              <a:spcAft>
                <a:spcPts val="0"/>
              </a:spcAft>
              <a:buSzPts val="4600"/>
              <a:buNone/>
              <a:defRPr sz="6133"/>
            </a:lvl3pPr>
            <a:lvl4pPr lvl="3" algn="ctr" rtl="0">
              <a:spcBef>
                <a:spcPts val="0"/>
              </a:spcBef>
              <a:spcAft>
                <a:spcPts val="0"/>
              </a:spcAft>
              <a:buSzPts val="4600"/>
              <a:buNone/>
              <a:defRPr sz="6133"/>
            </a:lvl4pPr>
            <a:lvl5pPr lvl="4" algn="ctr" rtl="0">
              <a:spcBef>
                <a:spcPts val="0"/>
              </a:spcBef>
              <a:spcAft>
                <a:spcPts val="0"/>
              </a:spcAft>
              <a:buSzPts val="4600"/>
              <a:buNone/>
              <a:defRPr sz="6133"/>
            </a:lvl5pPr>
            <a:lvl6pPr lvl="5" algn="ctr" rtl="0">
              <a:spcBef>
                <a:spcPts val="0"/>
              </a:spcBef>
              <a:spcAft>
                <a:spcPts val="0"/>
              </a:spcAft>
              <a:buSzPts val="4600"/>
              <a:buNone/>
              <a:defRPr sz="6133"/>
            </a:lvl6pPr>
            <a:lvl7pPr lvl="6" algn="ctr" rtl="0">
              <a:spcBef>
                <a:spcPts val="0"/>
              </a:spcBef>
              <a:spcAft>
                <a:spcPts val="0"/>
              </a:spcAft>
              <a:buSzPts val="4600"/>
              <a:buNone/>
              <a:defRPr sz="6133"/>
            </a:lvl7pPr>
            <a:lvl8pPr lvl="7" algn="ctr" rtl="0">
              <a:spcBef>
                <a:spcPts val="0"/>
              </a:spcBef>
              <a:spcAft>
                <a:spcPts val="0"/>
              </a:spcAft>
              <a:buSzPts val="4600"/>
              <a:buNone/>
              <a:defRPr sz="6133"/>
            </a:lvl8pPr>
            <a:lvl9pPr lvl="8" algn="ctr" rtl="0">
              <a:spcBef>
                <a:spcPts val="0"/>
              </a:spcBef>
              <a:spcAft>
                <a:spcPts val="0"/>
              </a:spcAft>
              <a:buSzPts val="4600"/>
              <a:buNone/>
              <a:defRPr sz="6133"/>
            </a:lvl9pPr>
          </a:lstStyle>
          <a:p>
            <a:r>
              <a:t>xx%</a:t>
            </a:r>
          </a:p>
        </p:txBody>
      </p:sp>
      <p:sp>
        <p:nvSpPr>
          <p:cNvPr id="82" name="Google Shape;82;p13"/>
          <p:cNvSpPr txBox="1">
            <a:spLocks noGrp="1"/>
          </p:cNvSpPr>
          <p:nvPr>
            <p:ph type="subTitle" idx="4"/>
          </p:nvPr>
        </p:nvSpPr>
        <p:spPr>
          <a:xfrm>
            <a:off x="2581467" y="5102900"/>
            <a:ext cx="3051600" cy="86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2581467" y="4090933"/>
            <a:ext cx="3051600" cy="10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933">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9pPr>
          </a:lstStyle>
          <a:p>
            <a:endParaRPr/>
          </a:p>
        </p:txBody>
      </p:sp>
      <p:sp>
        <p:nvSpPr>
          <p:cNvPr id="84" name="Google Shape;84;p13"/>
          <p:cNvSpPr txBox="1">
            <a:spLocks noGrp="1"/>
          </p:cNvSpPr>
          <p:nvPr>
            <p:ph type="title" idx="6" hasCustomPrompt="1"/>
          </p:nvPr>
        </p:nvSpPr>
        <p:spPr>
          <a:xfrm>
            <a:off x="1324800" y="4239616"/>
            <a:ext cx="1168400" cy="153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4533"/>
            </a:lvl1pPr>
            <a:lvl2pPr lvl="1" algn="ctr" rtl="0">
              <a:spcBef>
                <a:spcPts val="0"/>
              </a:spcBef>
              <a:spcAft>
                <a:spcPts val="0"/>
              </a:spcAft>
              <a:buSzPts val="4600"/>
              <a:buNone/>
              <a:defRPr sz="6133"/>
            </a:lvl2pPr>
            <a:lvl3pPr lvl="2" algn="ctr" rtl="0">
              <a:spcBef>
                <a:spcPts val="0"/>
              </a:spcBef>
              <a:spcAft>
                <a:spcPts val="0"/>
              </a:spcAft>
              <a:buSzPts val="4600"/>
              <a:buNone/>
              <a:defRPr sz="6133"/>
            </a:lvl3pPr>
            <a:lvl4pPr lvl="3" algn="ctr" rtl="0">
              <a:spcBef>
                <a:spcPts val="0"/>
              </a:spcBef>
              <a:spcAft>
                <a:spcPts val="0"/>
              </a:spcAft>
              <a:buSzPts val="4600"/>
              <a:buNone/>
              <a:defRPr sz="6133"/>
            </a:lvl4pPr>
            <a:lvl5pPr lvl="4" algn="ctr" rtl="0">
              <a:spcBef>
                <a:spcPts val="0"/>
              </a:spcBef>
              <a:spcAft>
                <a:spcPts val="0"/>
              </a:spcAft>
              <a:buSzPts val="4600"/>
              <a:buNone/>
              <a:defRPr sz="6133"/>
            </a:lvl5pPr>
            <a:lvl6pPr lvl="5" algn="ctr" rtl="0">
              <a:spcBef>
                <a:spcPts val="0"/>
              </a:spcBef>
              <a:spcAft>
                <a:spcPts val="0"/>
              </a:spcAft>
              <a:buSzPts val="4600"/>
              <a:buNone/>
              <a:defRPr sz="6133"/>
            </a:lvl6pPr>
            <a:lvl7pPr lvl="6" algn="ctr" rtl="0">
              <a:spcBef>
                <a:spcPts val="0"/>
              </a:spcBef>
              <a:spcAft>
                <a:spcPts val="0"/>
              </a:spcAft>
              <a:buSzPts val="4600"/>
              <a:buNone/>
              <a:defRPr sz="6133"/>
            </a:lvl7pPr>
            <a:lvl8pPr lvl="7" algn="ctr" rtl="0">
              <a:spcBef>
                <a:spcPts val="0"/>
              </a:spcBef>
              <a:spcAft>
                <a:spcPts val="0"/>
              </a:spcAft>
              <a:buSzPts val="4600"/>
              <a:buNone/>
              <a:defRPr sz="6133"/>
            </a:lvl8pPr>
            <a:lvl9pPr lvl="8" algn="ctr" rtl="0">
              <a:spcBef>
                <a:spcPts val="0"/>
              </a:spcBef>
              <a:spcAft>
                <a:spcPts val="0"/>
              </a:spcAft>
              <a:buSzPts val="4600"/>
              <a:buNone/>
              <a:defRPr sz="6133"/>
            </a:lvl9pPr>
          </a:lstStyle>
          <a:p>
            <a:r>
              <a:t>xx%</a:t>
            </a:r>
          </a:p>
        </p:txBody>
      </p:sp>
      <p:sp>
        <p:nvSpPr>
          <p:cNvPr id="85" name="Google Shape;85;p13"/>
          <p:cNvSpPr txBox="1">
            <a:spLocks noGrp="1"/>
          </p:cNvSpPr>
          <p:nvPr>
            <p:ph type="subTitle" idx="7"/>
          </p:nvPr>
        </p:nvSpPr>
        <p:spPr>
          <a:xfrm>
            <a:off x="7959427" y="2839136"/>
            <a:ext cx="3051600" cy="86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6" name="Google Shape;86;p13"/>
          <p:cNvSpPr txBox="1">
            <a:spLocks noGrp="1"/>
          </p:cNvSpPr>
          <p:nvPr>
            <p:ph type="subTitle" idx="8"/>
          </p:nvPr>
        </p:nvSpPr>
        <p:spPr>
          <a:xfrm>
            <a:off x="7959427" y="1827033"/>
            <a:ext cx="3051600" cy="10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933">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9pPr>
          </a:lstStyle>
          <a:p>
            <a:endParaRPr/>
          </a:p>
        </p:txBody>
      </p:sp>
      <p:sp>
        <p:nvSpPr>
          <p:cNvPr id="87" name="Google Shape;87;p13"/>
          <p:cNvSpPr txBox="1">
            <a:spLocks noGrp="1"/>
          </p:cNvSpPr>
          <p:nvPr>
            <p:ph type="title" idx="9" hasCustomPrompt="1"/>
          </p:nvPr>
        </p:nvSpPr>
        <p:spPr>
          <a:xfrm>
            <a:off x="6711707" y="1977867"/>
            <a:ext cx="1168400" cy="153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4533"/>
            </a:lvl1pPr>
            <a:lvl2pPr lvl="1" algn="ctr" rtl="0">
              <a:spcBef>
                <a:spcPts val="0"/>
              </a:spcBef>
              <a:spcAft>
                <a:spcPts val="0"/>
              </a:spcAft>
              <a:buSzPts val="4600"/>
              <a:buNone/>
              <a:defRPr sz="6133"/>
            </a:lvl2pPr>
            <a:lvl3pPr lvl="2" algn="ctr" rtl="0">
              <a:spcBef>
                <a:spcPts val="0"/>
              </a:spcBef>
              <a:spcAft>
                <a:spcPts val="0"/>
              </a:spcAft>
              <a:buSzPts val="4600"/>
              <a:buNone/>
              <a:defRPr sz="6133"/>
            </a:lvl3pPr>
            <a:lvl4pPr lvl="3" algn="ctr" rtl="0">
              <a:spcBef>
                <a:spcPts val="0"/>
              </a:spcBef>
              <a:spcAft>
                <a:spcPts val="0"/>
              </a:spcAft>
              <a:buSzPts val="4600"/>
              <a:buNone/>
              <a:defRPr sz="6133"/>
            </a:lvl4pPr>
            <a:lvl5pPr lvl="4" algn="ctr" rtl="0">
              <a:spcBef>
                <a:spcPts val="0"/>
              </a:spcBef>
              <a:spcAft>
                <a:spcPts val="0"/>
              </a:spcAft>
              <a:buSzPts val="4600"/>
              <a:buNone/>
              <a:defRPr sz="6133"/>
            </a:lvl5pPr>
            <a:lvl6pPr lvl="5" algn="ctr" rtl="0">
              <a:spcBef>
                <a:spcPts val="0"/>
              </a:spcBef>
              <a:spcAft>
                <a:spcPts val="0"/>
              </a:spcAft>
              <a:buSzPts val="4600"/>
              <a:buNone/>
              <a:defRPr sz="6133"/>
            </a:lvl6pPr>
            <a:lvl7pPr lvl="6" algn="ctr" rtl="0">
              <a:spcBef>
                <a:spcPts val="0"/>
              </a:spcBef>
              <a:spcAft>
                <a:spcPts val="0"/>
              </a:spcAft>
              <a:buSzPts val="4600"/>
              <a:buNone/>
              <a:defRPr sz="6133"/>
            </a:lvl7pPr>
            <a:lvl8pPr lvl="7" algn="ctr" rtl="0">
              <a:spcBef>
                <a:spcPts val="0"/>
              </a:spcBef>
              <a:spcAft>
                <a:spcPts val="0"/>
              </a:spcAft>
              <a:buSzPts val="4600"/>
              <a:buNone/>
              <a:defRPr sz="6133"/>
            </a:lvl8pPr>
            <a:lvl9pPr lvl="8" algn="ctr" rtl="0">
              <a:spcBef>
                <a:spcPts val="0"/>
              </a:spcBef>
              <a:spcAft>
                <a:spcPts val="0"/>
              </a:spcAft>
              <a:buSzPts val="4600"/>
              <a:buNone/>
              <a:defRPr sz="6133"/>
            </a:lvl9pPr>
          </a:lstStyle>
          <a:p>
            <a:r>
              <a:t>xx%</a:t>
            </a:r>
          </a:p>
        </p:txBody>
      </p:sp>
      <p:sp>
        <p:nvSpPr>
          <p:cNvPr id="88" name="Google Shape;88;p13"/>
          <p:cNvSpPr txBox="1">
            <a:spLocks noGrp="1"/>
          </p:cNvSpPr>
          <p:nvPr>
            <p:ph type="subTitle" idx="13"/>
          </p:nvPr>
        </p:nvSpPr>
        <p:spPr>
          <a:xfrm>
            <a:off x="7959427" y="5102900"/>
            <a:ext cx="3051600" cy="86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89" name="Google Shape;89;p13"/>
          <p:cNvSpPr txBox="1">
            <a:spLocks noGrp="1"/>
          </p:cNvSpPr>
          <p:nvPr>
            <p:ph type="subTitle" idx="14"/>
          </p:nvPr>
        </p:nvSpPr>
        <p:spPr>
          <a:xfrm>
            <a:off x="7959427" y="4090933"/>
            <a:ext cx="3051600" cy="10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933">
                <a:latin typeface="Golos Text"/>
                <a:ea typeface="Golos Text"/>
                <a:cs typeface="Golos Text"/>
                <a:sym typeface="Golos Text"/>
              </a:defRPr>
            </a:lvl1pPr>
            <a:lvl2pPr lvl="1"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2pPr>
            <a:lvl3pPr lvl="2"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3pPr>
            <a:lvl4pPr lvl="3"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4pPr>
            <a:lvl5pPr lvl="4"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5pPr>
            <a:lvl6pPr lvl="5"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6pPr>
            <a:lvl7pPr lvl="6"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7pPr>
            <a:lvl8pPr lvl="7"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8pPr>
            <a:lvl9pPr lvl="8" rtl="0">
              <a:lnSpc>
                <a:spcPct val="115000"/>
              </a:lnSpc>
              <a:spcBef>
                <a:spcPts val="0"/>
              </a:spcBef>
              <a:spcAft>
                <a:spcPts val="0"/>
              </a:spcAft>
              <a:buSzPts val="2400"/>
              <a:buFont typeface="Golos Text SemiBold"/>
              <a:buNone/>
              <a:defRPr sz="3200">
                <a:latin typeface="Golos Text SemiBold"/>
                <a:ea typeface="Golos Text SemiBold"/>
                <a:cs typeface="Golos Text SemiBold"/>
                <a:sym typeface="Golos Text SemiBold"/>
              </a:defRPr>
            </a:lvl9pPr>
          </a:lstStyle>
          <a:p>
            <a:endParaRPr/>
          </a:p>
        </p:txBody>
      </p:sp>
      <p:sp>
        <p:nvSpPr>
          <p:cNvPr id="90" name="Google Shape;90;p13"/>
          <p:cNvSpPr txBox="1">
            <a:spLocks noGrp="1"/>
          </p:cNvSpPr>
          <p:nvPr>
            <p:ph type="title" idx="15" hasCustomPrompt="1"/>
          </p:nvPr>
        </p:nvSpPr>
        <p:spPr>
          <a:xfrm>
            <a:off x="6711707" y="4239616"/>
            <a:ext cx="1168400" cy="153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600"/>
              <a:buNone/>
              <a:defRPr sz="4533"/>
            </a:lvl1pPr>
            <a:lvl2pPr lvl="1" algn="ctr" rtl="0">
              <a:spcBef>
                <a:spcPts val="0"/>
              </a:spcBef>
              <a:spcAft>
                <a:spcPts val="0"/>
              </a:spcAft>
              <a:buSzPts val="4600"/>
              <a:buNone/>
              <a:defRPr sz="6133"/>
            </a:lvl2pPr>
            <a:lvl3pPr lvl="2" algn="ctr" rtl="0">
              <a:spcBef>
                <a:spcPts val="0"/>
              </a:spcBef>
              <a:spcAft>
                <a:spcPts val="0"/>
              </a:spcAft>
              <a:buSzPts val="4600"/>
              <a:buNone/>
              <a:defRPr sz="6133"/>
            </a:lvl3pPr>
            <a:lvl4pPr lvl="3" algn="ctr" rtl="0">
              <a:spcBef>
                <a:spcPts val="0"/>
              </a:spcBef>
              <a:spcAft>
                <a:spcPts val="0"/>
              </a:spcAft>
              <a:buSzPts val="4600"/>
              <a:buNone/>
              <a:defRPr sz="6133"/>
            </a:lvl4pPr>
            <a:lvl5pPr lvl="4" algn="ctr" rtl="0">
              <a:spcBef>
                <a:spcPts val="0"/>
              </a:spcBef>
              <a:spcAft>
                <a:spcPts val="0"/>
              </a:spcAft>
              <a:buSzPts val="4600"/>
              <a:buNone/>
              <a:defRPr sz="6133"/>
            </a:lvl5pPr>
            <a:lvl6pPr lvl="5" algn="ctr" rtl="0">
              <a:spcBef>
                <a:spcPts val="0"/>
              </a:spcBef>
              <a:spcAft>
                <a:spcPts val="0"/>
              </a:spcAft>
              <a:buSzPts val="4600"/>
              <a:buNone/>
              <a:defRPr sz="6133"/>
            </a:lvl6pPr>
            <a:lvl7pPr lvl="6" algn="ctr" rtl="0">
              <a:spcBef>
                <a:spcPts val="0"/>
              </a:spcBef>
              <a:spcAft>
                <a:spcPts val="0"/>
              </a:spcAft>
              <a:buSzPts val="4600"/>
              <a:buNone/>
              <a:defRPr sz="6133"/>
            </a:lvl7pPr>
            <a:lvl8pPr lvl="7" algn="ctr" rtl="0">
              <a:spcBef>
                <a:spcPts val="0"/>
              </a:spcBef>
              <a:spcAft>
                <a:spcPts val="0"/>
              </a:spcAft>
              <a:buSzPts val="4600"/>
              <a:buNone/>
              <a:defRPr sz="6133"/>
            </a:lvl8pPr>
            <a:lvl9pPr lvl="8" algn="ctr" rtl="0">
              <a:spcBef>
                <a:spcPts val="0"/>
              </a:spcBef>
              <a:spcAft>
                <a:spcPts val="0"/>
              </a:spcAft>
              <a:buSzPts val="4600"/>
              <a:buNone/>
              <a:defRPr sz="6133"/>
            </a:lvl9pPr>
          </a:lstStyle>
          <a:p>
            <a:r>
              <a:t>xx%</a:t>
            </a:r>
          </a:p>
        </p:txBody>
      </p:sp>
      <p:cxnSp>
        <p:nvCxnSpPr>
          <p:cNvPr id="91" name="Google Shape;91;p13"/>
          <p:cNvCxnSpPr/>
          <p:nvPr/>
        </p:nvCxnSpPr>
        <p:spPr>
          <a:xfrm rot="10800000">
            <a:off x="12002800" y="-133"/>
            <a:ext cx="0" cy="3536800"/>
          </a:xfrm>
          <a:prstGeom prst="straightConnector1">
            <a:avLst/>
          </a:prstGeom>
          <a:noFill/>
          <a:ln w="9525" cap="flat" cmpd="sng">
            <a:solidFill>
              <a:schemeClr val="dk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591EAF55-C7FA-0292-33E5-73C99C736BA5}"/>
              </a:ext>
            </a:extLst>
          </p:cNvPr>
          <p:cNvSpPr>
            <a:spLocks noGrp="1"/>
          </p:cNvSpPr>
          <p:nvPr>
            <p:ph type="sldNum" sz="quarter" idx="16"/>
          </p:nvPr>
        </p:nvSpPr>
        <p:spPr/>
        <p:txBody>
          <a:bodyPr/>
          <a:lstStyle/>
          <a:p>
            <a:fld id="{33E79CD9-1F3C-4164-95F9-B2A3E56F36B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flipH="1">
            <a:off x="5902300" y="2715067"/>
            <a:ext cx="4273600" cy="1970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5600"/>
            </a:lvl1pPr>
            <a:lvl2pPr lvl="1" algn="r" rtl="0">
              <a:spcBef>
                <a:spcPts val="0"/>
              </a:spcBef>
              <a:spcAft>
                <a:spcPts val="0"/>
              </a:spcAft>
              <a:buSzPts val="4500"/>
              <a:buNone/>
              <a:defRPr sz="6000"/>
            </a:lvl2pPr>
            <a:lvl3pPr lvl="2" algn="r" rtl="0">
              <a:spcBef>
                <a:spcPts val="0"/>
              </a:spcBef>
              <a:spcAft>
                <a:spcPts val="0"/>
              </a:spcAft>
              <a:buSzPts val="4500"/>
              <a:buNone/>
              <a:defRPr sz="6000"/>
            </a:lvl3pPr>
            <a:lvl4pPr lvl="3" algn="r" rtl="0">
              <a:spcBef>
                <a:spcPts val="0"/>
              </a:spcBef>
              <a:spcAft>
                <a:spcPts val="0"/>
              </a:spcAft>
              <a:buSzPts val="4500"/>
              <a:buNone/>
              <a:defRPr sz="6000"/>
            </a:lvl4pPr>
            <a:lvl5pPr lvl="4" algn="r" rtl="0">
              <a:spcBef>
                <a:spcPts val="0"/>
              </a:spcBef>
              <a:spcAft>
                <a:spcPts val="0"/>
              </a:spcAft>
              <a:buSzPts val="4500"/>
              <a:buNone/>
              <a:defRPr sz="6000"/>
            </a:lvl5pPr>
            <a:lvl6pPr lvl="5" algn="r" rtl="0">
              <a:spcBef>
                <a:spcPts val="0"/>
              </a:spcBef>
              <a:spcAft>
                <a:spcPts val="0"/>
              </a:spcAft>
              <a:buSzPts val="4500"/>
              <a:buNone/>
              <a:defRPr sz="6000"/>
            </a:lvl6pPr>
            <a:lvl7pPr lvl="6" algn="r" rtl="0">
              <a:spcBef>
                <a:spcPts val="0"/>
              </a:spcBef>
              <a:spcAft>
                <a:spcPts val="0"/>
              </a:spcAft>
              <a:buSzPts val="4500"/>
              <a:buNone/>
              <a:defRPr sz="6000"/>
            </a:lvl7pPr>
            <a:lvl8pPr lvl="7" algn="r" rtl="0">
              <a:spcBef>
                <a:spcPts val="0"/>
              </a:spcBef>
              <a:spcAft>
                <a:spcPts val="0"/>
              </a:spcAft>
              <a:buSzPts val="4500"/>
              <a:buNone/>
              <a:defRPr sz="6000"/>
            </a:lvl8pPr>
            <a:lvl9pPr lvl="8" algn="r" rtl="0">
              <a:spcBef>
                <a:spcPts val="0"/>
              </a:spcBef>
              <a:spcAft>
                <a:spcPts val="0"/>
              </a:spcAft>
              <a:buSzPts val="4500"/>
              <a:buNone/>
              <a:defRPr sz="6000"/>
            </a:lvl9pPr>
          </a:lstStyle>
          <a:p>
            <a:endParaRPr/>
          </a:p>
        </p:txBody>
      </p:sp>
      <p:sp>
        <p:nvSpPr>
          <p:cNvPr id="98" name="Google Shape;98;p15"/>
          <p:cNvSpPr txBox="1">
            <a:spLocks noGrp="1"/>
          </p:cNvSpPr>
          <p:nvPr>
            <p:ph type="title" idx="2" hasCustomPrompt="1"/>
          </p:nvPr>
        </p:nvSpPr>
        <p:spPr>
          <a:xfrm flipH="1">
            <a:off x="8741100" y="1350000"/>
            <a:ext cx="1434800" cy="116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300"/>
              <a:buNone/>
              <a:defRPr sz="5600"/>
            </a:lvl1pPr>
            <a:lvl2pPr lvl="1" algn="ctr" rtl="0">
              <a:spcBef>
                <a:spcPts val="0"/>
              </a:spcBef>
              <a:spcAft>
                <a:spcPts val="0"/>
              </a:spcAft>
              <a:buSzPts val="5300"/>
              <a:buNone/>
              <a:defRPr sz="7066"/>
            </a:lvl2pPr>
            <a:lvl3pPr lvl="2" algn="ctr" rtl="0">
              <a:spcBef>
                <a:spcPts val="0"/>
              </a:spcBef>
              <a:spcAft>
                <a:spcPts val="0"/>
              </a:spcAft>
              <a:buSzPts val="5300"/>
              <a:buNone/>
              <a:defRPr sz="7066"/>
            </a:lvl3pPr>
            <a:lvl4pPr lvl="3" algn="ctr" rtl="0">
              <a:spcBef>
                <a:spcPts val="0"/>
              </a:spcBef>
              <a:spcAft>
                <a:spcPts val="0"/>
              </a:spcAft>
              <a:buSzPts val="5300"/>
              <a:buNone/>
              <a:defRPr sz="7066"/>
            </a:lvl4pPr>
            <a:lvl5pPr lvl="4" algn="ctr" rtl="0">
              <a:spcBef>
                <a:spcPts val="0"/>
              </a:spcBef>
              <a:spcAft>
                <a:spcPts val="0"/>
              </a:spcAft>
              <a:buSzPts val="5300"/>
              <a:buNone/>
              <a:defRPr sz="7066"/>
            </a:lvl5pPr>
            <a:lvl6pPr lvl="5" algn="ctr" rtl="0">
              <a:spcBef>
                <a:spcPts val="0"/>
              </a:spcBef>
              <a:spcAft>
                <a:spcPts val="0"/>
              </a:spcAft>
              <a:buSzPts val="5300"/>
              <a:buNone/>
              <a:defRPr sz="7066"/>
            </a:lvl6pPr>
            <a:lvl7pPr lvl="6" algn="ctr" rtl="0">
              <a:spcBef>
                <a:spcPts val="0"/>
              </a:spcBef>
              <a:spcAft>
                <a:spcPts val="0"/>
              </a:spcAft>
              <a:buSzPts val="5300"/>
              <a:buNone/>
              <a:defRPr sz="7066"/>
            </a:lvl7pPr>
            <a:lvl8pPr lvl="7" algn="ctr" rtl="0">
              <a:spcBef>
                <a:spcPts val="0"/>
              </a:spcBef>
              <a:spcAft>
                <a:spcPts val="0"/>
              </a:spcAft>
              <a:buSzPts val="5300"/>
              <a:buNone/>
              <a:defRPr sz="7066"/>
            </a:lvl8pPr>
            <a:lvl9pPr lvl="8" algn="ctr" rtl="0">
              <a:spcBef>
                <a:spcPts val="0"/>
              </a:spcBef>
              <a:spcAft>
                <a:spcPts val="0"/>
              </a:spcAft>
              <a:buSzPts val="5300"/>
              <a:buNone/>
              <a:defRPr sz="7066"/>
            </a:lvl9pPr>
          </a:lstStyle>
          <a:p>
            <a:r>
              <a:t>xx%</a:t>
            </a:r>
          </a:p>
        </p:txBody>
      </p:sp>
      <p:sp>
        <p:nvSpPr>
          <p:cNvPr id="99" name="Google Shape;99;p15"/>
          <p:cNvSpPr txBox="1">
            <a:spLocks noGrp="1"/>
          </p:cNvSpPr>
          <p:nvPr>
            <p:ph type="subTitle" idx="1"/>
          </p:nvPr>
        </p:nvSpPr>
        <p:spPr>
          <a:xfrm flipH="1">
            <a:off x="5902300" y="4764367"/>
            <a:ext cx="4273600" cy="930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2067"/>
            </a:lvl1pPr>
            <a:lvl2pPr lvl="1" algn="r" rtl="0">
              <a:lnSpc>
                <a:spcPct val="115000"/>
              </a:lnSpc>
              <a:spcBef>
                <a:spcPts val="0"/>
              </a:spcBef>
              <a:spcAft>
                <a:spcPts val="0"/>
              </a:spcAft>
              <a:buSzPts val="1850"/>
              <a:buNone/>
              <a:defRPr sz="2467"/>
            </a:lvl2pPr>
            <a:lvl3pPr lvl="2" algn="r" rtl="0">
              <a:lnSpc>
                <a:spcPct val="115000"/>
              </a:lnSpc>
              <a:spcBef>
                <a:spcPts val="0"/>
              </a:spcBef>
              <a:spcAft>
                <a:spcPts val="0"/>
              </a:spcAft>
              <a:buSzPts val="1850"/>
              <a:buNone/>
              <a:defRPr sz="2467"/>
            </a:lvl3pPr>
            <a:lvl4pPr lvl="3" algn="r" rtl="0">
              <a:lnSpc>
                <a:spcPct val="115000"/>
              </a:lnSpc>
              <a:spcBef>
                <a:spcPts val="0"/>
              </a:spcBef>
              <a:spcAft>
                <a:spcPts val="0"/>
              </a:spcAft>
              <a:buSzPts val="1850"/>
              <a:buNone/>
              <a:defRPr sz="2467"/>
            </a:lvl4pPr>
            <a:lvl5pPr lvl="4" algn="r" rtl="0">
              <a:lnSpc>
                <a:spcPct val="115000"/>
              </a:lnSpc>
              <a:spcBef>
                <a:spcPts val="0"/>
              </a:spcBef>
              <a:spcAft>
                <a:spcPts val="0"/>
              </a:spcAft>
              <a:buSzPts val="1850"/>
              <a:buNone/>
              <a:defRPr sz="2467"/>
            </a:lvl5pPr>
            <a:lvl6pPr lvl="5" algn="r" rtl="0">
              <a:lnSpc>
                <a:spcPct val="115000"/>
              </a:lnSpc>
              <a:spcBef>
                <a:spcPts val="0"/>
              </a:spcBef>
              <a:spcAft>
                <a:spcPts val="0"/>
              </a:spcAft>
              <a:buSzPts val="1850"/>
              <a:buNone/>
              <a:defRPr sz="2467"/>
            </a:lvl6pPr>
            <a:lvl7pPr lvl="6" algn="r" rtl="0">
              <a:lnSpc>
                <a:spcPct val="115000"/>
              </a:lnSpc>
              <a:spcBef>
                <a:spcPts val="0"/>
              </a:spcBef>
              <a:spcAft>
                <a:spcPts val="0"/>
              </a:spcAft>
              <a:buSzPts val="1850"/>
              <a:buNone/>
              <a:defRPr sz="2467"/>
            </a:lvl7pPr>
            <a:lvl8pPr lvl="7" algn="r" rtl="0">
              <a:lnSpc>
                <a:spcPct val="115000"/>
              </a:lnSpc>
              <a:spcBef>
                <a:spcPts val="0"/>
              </a:spcBef>
              <a:spcAft>
                <a:spcPts val="0"/>
              </a:spcAft>
              <a:buSzPts val="1850"/>
              <a:buNone/>
              <a:defRPr sz="2467"/>
            </a:lvl8pPr>
            <a:lvl9pPr lvl="8" algn="r" rtl="0">
              <a:lnSpc>
                <a:spcPct val="115000"/>
              </a:lnSpc>
              <a:spcBef>
                <a:spcPts val="0"/>
              </a:spcBef>
              <a:spcAft>
                <a:spcPts val="0"/>
              </a:spcAft>
              <a:buSzPts val="1850"/>
              <a:buNone/>
              <a:defRPr sz="2467"/>
            </a:lvl9pPr>
          </a:lstStyle>
          <a:p>
            <a:endParaRPr/>
          </a:p>
        </p:txBody>
      </p:sp>
      <p:sp>
        <p:nvSpPr>
          <p:cNvPr id="100" name="Google Shape;100;p15"/>
          <p:cNvSpPr/>
          <p:nvPr/>
        </p:nvSpPr>
        <p:spPr>
          <a:xfrm flipH="1">
            <a:off x="0" y="0"/>
            <a:ext cx="11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cxnSp>
        <p:nvCxnSpPr>
          <p:cNvPr id="101" name="Google Shape;101;p15"/>
          <p:cNvCxnSpPr/>
          <p:nvPr/>
        </p:nvCxnSpPr>
        <p:spPr>
          <a:xfrm rot="10800000">
            <a:off x="0" y="6501367"/>
            <a:ext cx="6494400" cy="0"/>
          </a:xfrm>
          <a:prstGeom prst="straightConnector1">
            <a:avLst/>
          </a:prstGeom>
          <a:noFill/>
          <a:ln w="9525" cap="flat" cmpd="sng">
            <a:solidFill>
              <a:schemeClr val="dk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5A508678-8E02-E4FF-AE3D-52A202F219E9}"/>
              </a:ext>
            </a:extLst>
          </p:cNvPr>
          <p:cNvSpPr>
            <a:spLocks noGrp="1"/>
          </p:cNvSpPr>
          <p:nvPr>
            <p:ph type="sldNum" sz="quarter" idx="10"/>
          </p:nvPr>
        </p:nvSpPr>
        <p:spPr/>
        <p:txBody>
          <a:bodyPr/>
          <a:lstStyle/>
          <a:p>
            <a:fld id="{33E79CD9-1F3C-4164-95F9-B2A3E56F36B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950967" y="627533"/>
            <a:ext cx="10290000" cy="7332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84" name="Google Shape;184;p26"/>
          <p:cNvSpPr txBox="1">
            <a:spLocks noGrp="1"/>
          </p:cNvSpPr>
          <p:nvPr>
            <p:ph type="subTitle" idx="1"/>
          </p:nvPr>
        </p:nvSpPr>
        <p:spPr>
          <a:xfrm>
            <a:off x="1475833" y="2619333"/>
            <a:ext cx="4267200" cy="2516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5" name="Google Shape;185;p26"/>
          <p:cNvSpPr txBox="1">
            <a:spLocks noGrp="1"/>
          </p:cNvSpPr>
          <p:nvPr>
            <p:ph type="subTitle" idx="2"/>
          </p:nvPr>
        </p:nvSpPr>
        <p:spPr>
          <a:xfrm>
            <a:off x="6448967" y="2619333"/>
            <a:ext cx="4267200" cy="2516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6" name="Google Shape;186;p26"/>
          <p:cNvSpPr/>
          <p:nvPr/>
        </p:nvSpPr>
        <p:spPr>
          <a:xfrm rot="10800000">
            <a:off x="11813600" y="-35"/>
            <a:ext cx="37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187" name="Google Shape;187;p26"/>
          <p:cNvGrpSpPr/>
          <p:nvPr/>
        </p:nvGrpSpPr>
        <p:grpSpPr>
          <a:xfrm rot="10800000">
            <a:off x="-165" y="356600"/>
            <a:ext cx="12002967" cy="6501400"/>
            <a:chOff x="141900" y="-26"/>
            <a:chExt cx="9002225" cy="4876050"/>
          </a:xfrm>
        </p:grpSpPr>
        <p:cxnSp>
          <p:nvCxnSpPr>
            <p:cNvPr id="188" name="Google Shape;188;p26"/>
            <p:cNvCxnSpPr/>
            <p:nvPr/>
          </p:nvCxnSpPr>
          <p:spPr>
            <a:xfrm>
              <a:off x="7404125" y="4876024"/>
              <a:ext cx="17400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2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
        <p:nvSpPr>
          <p:cNvPr id="2" name="Slide Number Placeholder 1">
            <a:extLst>
              <a:ext uri="{FF2B5EF4-FFF2-40B4-BE49-F238E27FC236}">
                <a16:creationId xmlns:a16="http://schemas.microsoft.com/office/drawing/2014/main" id="{0CEFD7EB-92F1-8E16-2902-9C10DC925E50}"/>
              </a:ext>
            </a:extLst>
          </p:cNvPr>
          <p:cNvSpPr>
            <a:spLocks noGrp="1"/>
          </p:cNvSpPr>
          <p:nvPr>
            <p:ph type="sldNum" sz="quarter" idx="10"/>
          </p:nvPr>
        </p:nvSpPr>
        <p:spPr/>
        <p:txBody>
          <a:bodyPr/>
          <a:lstStyle/>
          <a:p>
            <a:fld id="{33E79CD9-1F3C-4164-95F9-B2A3E56F36B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4"/>
        <p:cNvGrpSpPr/>
        <p:nvPr/>
      </p:nvGrpSpPr>
      <p:grpSpPr>
        <a:xfrm>
          <a:off x="0" y="0"/>
          <a:ext cx="0" cy="0"/>
          <a:chOff x="0" y="0"/>
          <a:chExt cx="0" cy="0"/>
        </a:xfrm>
      </p:grpSpPr>
      <p:cxnSp>
        <p:nvCxnSpPr>
          <p:cNvPr id="265" name="Google Shape;265;p33"/>
          <p:cNvCxnSpPr/>
          <p:nvPr/>
        </p:nvCxnSpPr>
        <p:spPr>
          <a:xfrm rot="10800000">
            <a:off x="12002800" y="-133"/>
            <a:ext cx="0" cy="3536800"/>
          </a:xfrm>
          <a:prstGeom prst="straightConnector1">
            <a:avLst/>
          </a:prstGeom>
          <a:noFill/>
          <a:ln w="9525" cap="flat" cmpd="sng">
            <a:solidFill>
              <a:schemeClr val="dk1"/>
            </a:solidFill>
            <a:prstDash val="solid"/>
            <a:round/>
            <a:headEnd type="none" w="med" len="med"/>
            <a:tailEnd type="none" w="med" len="med"/>
          </a:ln>
        </p:spPr>
      </p:cxnSp>
      <p:sp>
        <p:nvSpPr>
          <p:cNvPr id="266" name="Google Shape;266;p33"/>
          <p:cNvSpPr/>
          <p:nvPr/>
        </p:nvSpPr>
        <p:spPr>
          <a:xfrm>
            <a:off x="11054800" y="0"/>
            <a:ext cx="11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cxnSp>
        <p:nvCxnSpPr>
          <p:cNvPr id="267" name="Google Shape;267;p33"/>
          <p:cNvCxnSpPr/>
          <p:nvPr/>
        </p:nvCxnSpPr>
        <p:spPr>
          <a:xfrm>
            <a:off x="5697600" y="6501367"/>
            <a:ext cx="64944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3"/>
          <p:cNvCxnSpPr/>
          <p:nvPr/>
        </p:nvCxnSpPr>
        <p:spPr>
          <a:xfrm rot="10800000">
            <a:off x="948333" y="0"/>
            <a:ext cx="0" cy="5508000"/>
          </a:xfrm>
          <a:prstGeom prst="straightConnector1">
            <a:avLst/>
          </a:prstGeom>
          <a:noFill/>
          <a:ln w="9525" cap="flat" cmpd="sng">
            <a:solidFill>
              <a:schemeClr val="dk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ECCD4073-D4E1-3FF6-6A3E-58292825341C}"/>
              </a:ext>
            </a:extLst>
          </p:cNvPr>
          <p:cNvSpPr>
            <a:spLocks noGrp="1"/>
          </p:cNvSpPr>
          <p:nvPr>
            <p:ph type="sldNum" sz="quarter" idx="10"/>
          </p:nvPr>
        </p:nvSpPr>
        <p:spPr/>
        <p:txBody>
          <a:bodyPr/>
          <a:lstStyle/>
          <a:p>
            <a:fld id="{33E79CD9-1F3C-4164-95F9-B2A3E56F36B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userDrawn="1">
  <p:cSld name="CUSTOM_10">
    <p:spTree>
      <p:nvGrpSpPr>
        <p:cNvPr id="1" name="Shape 269"/>
        <p:cNvGrpSpPr/>
        <p:nvPr/>
      </p:nvGrpSpPr>
      <p:grpSpPr>
        <a:xfrm>
          <a:off x="0" y="0"/>
          <a:ext cx="0" cy="0"/>
          <a:chOff x="0" y="0"/>
          <a:chExt cx="0" cy="0"/>
        </a:xfrm>
      </p:grpSpPr>
      <p:sp>
        <p:nvSpPr>
          <p:cNvPr id="270" name="Google Shape;270;p34"/>
          <p:cNvSpPr/>
          <p:nvPr/>
        </p:nvSpPr>
        <p:spPr>
          <a:xfrm rot="10800000">
            <a:off x="167" y="0"/>
            <a:ext cx="955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grpSp>
        <p:nvGrpSpPr>
          <p:cNvPr id="271" name="Google Shape;271;p34"/>
          <p:cNvGrpSpPr/>
          <p:nvPr/>
        </p:nvGrpSpPr>
        <p:grpSpPr>
          <a:xfrm rot="10800000">
            <a:off x="0" y="484133"/>
            <a:ext cx="11813600" cy="6373867"/>
            <a:chOff x="283800" y="0"/>
            <a:chExt cx="8860200" cy="4780400"/>
          </a:xfrm>
        </p:grpSpPr>
        <p:cxnSp>
          <p:nvCxnSpPr>
            <p:cNvPr id="272" name="Google Shape;272;p34"/>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34"/>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
        <p:nvSpPr>
          <p:cNvPr id="2" name="Slide Number Placeholder 1">
            <a:extLst>
              <a:ext uri="{FF2B5EF4-FFF2-40B4-BE49-F238E27FC236}">
                <a16:creationId xmlns:a16="http://schemas.microsoft.com/office/drawing/2014/main" id="{53CBF167-83DC-ED1E-FA31-2D68FD9901B0}"/>
              </a:ext>
            </a:extLst>
          </p:cNvPr>
          <p:cNvSpPr>
            <a:spLocks noGrp="1"/>
          </p:cNvSpPr>
          <p:nvPr>
            <p:ph type="sldNum" sz="quarter" idx="10"/>
          </p:nvPr>
        </p:nvSpPr>
        <p:spPr/>
        <p:txBody>
          <a:bodyPr/>
          <a:lstStyle/>
          <a:p>
            <a:fld id="{33E79CD9-1F3C-4164-95F9-B2A3E56F36B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627533"/>
            <a:ext cx="10290000" cy="73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1pPr>
            <a:lvl2pPr lvl="1"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2pPr>
            <a:lvl3pPr lvl="2"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3pPr>
            <a:lvl4pPr lvl="3"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4pPr>
            <a:lvl5pPr lvl="4"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5pPr>
            <a:lvl6pPr lvl="5"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6pPr>
            <a:lvl7pPr lvl="6"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7pPr>
            <a:lvl8pPr lvl="7"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8pPr>
            <a:lvl9pPr lvl="8"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9pPr>
          </a:lstStyle>
          <a:p>
            <a:endParaRPr/>
          </a:p>
        </p:txBody>
      </p:sp>
      <p:sp>
        <p:nvSpPr>
          <p:cNvPr id="7" name="Google Shape;7;p1"/>
          <p:cNvSpPr txBox="1">
            <a:spLocks noGrp="1"/>
          </p:cNvSpPr>
          <p:nvPr>
            <p:ph type="body" idx="1"/>
          </p:nvPr>
        </p:nvSpPr>
        <p:spPr>
          <a:xfrm>
            <a:off x="950967" y="1729867"/>
            <a:ext cx="10290000" cy="4362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1600"/>
              </a:spcBef>
              <a:spcAft>
                <a:spcPts val="160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sp>
        <p:nvSpPr>
          <p:cNvPr id="2" name="Slide Number Placeholder 1">
            <a:extLst>
              <a:ext uri="{FF2B5EF4-FFF2-40B4-BE49-F238E27FC236}">
                <a16:creationId xmlns:a16="http://schemas.microsoft.com/office/drawing/2014/main" id="{AFD6A40D-1974-D437-DA8F-8A6F212D3C1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E79CD9-1F3C-4164-95F9-B2A3E56F36B5}" type="slidenum">
              <a:rPr lang="en-US" smtClean="0"/>
              <a:t>‹#›</a:t>
            </a:fld>
            <a:endParaRPr lang="en-US"/>
          </a:p>
        </p:txBody>
      </p:sp>
      <p:sp>
        <p:nvSpPr>
          <p:cNvPr id="3" name="Footer Placeholder 2">
            <a:extLst>
              <a:ext uri="{FF2B5EF4-FFF2-40B4-BE49-F238E27FC236}">
                <a16:creationId xmlns:a16="http://schemas.microsoft.com/office/drawing/2014/main" id="{55B15781-DC0D-2B00-CE4A-7A204DA1B51D}"/>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 id="2147483659" r:id="rId5"/>
    <p:sldLayoutId id="2147483661" r:id="rId6"/>
    <p:sldLayoutId id="2147483672" r:id="rId7"/>
    <p:sldLayoutId id="2147483679" r:id="rId8"/>
    <p:sldLayoutId id="214748368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www.youtube.com/watch?v=wsylRHuKZKY" TargetMode="Externa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docs.arduino.cc/resources/datasheets/A000067-datasheet.pdf" TargetMode="External"/><Relationship Id="rId13" Type="http://schemas.openxmlformats.org/officeDocument/2006/relationships/hyperlink" Target="http://arduino.vn/bai-viet/42-arduino-uno-r3-la-gi" TargetMode="External"/><Relationship Id="rId3" Type="http://schemas.openxmlformats.org/officeDocument/2006/relationships/image" Target="../media/image4.png"/><Relationship Id="rId7" Type="http://schemas.openxmlformats.org/officeDocument/2006/relationships/hyperlink" Target="https://datasheetspdf.com/pdf/1424873/CYStech/LM2596/1" TargetMode="External"/><Relationship Id="rId12" Type="http://schemas.openxmlformats.org/officeDocument/2006/relationships/hyperlink" Target="https://dientutuonglai.com/giao-tiep-uart-la-gi"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curtocircuito.com.br/datasheet/modulo/rele-1canal.pdf" TargetMode="External"/><Relationship Id="rId11" Type="http://schemas.openxmlformats.org/officeDocument/2006/relationships/hyperlink" Target="https://github.com/ahmadlogs/arduino-ide-examples/blob/main/sim800l-registered-phone/sim800l-registered-phone.ino" TargetMode="External"/><Relationship Id="rId5" Type="http://schemas.openxmlformats.org/officeDocument/2006/relationships/hyperlink" Target="http://arduino.vn/bai-viet/1107-gioi-thieu-ve-module-lm2596-giai-thuong-tuan-4" TargetMode="External"/><Relationship Id="rId10" Type="http://schemas.openxmlformats.org/officeDocument/2006/relationships/hyperlink" Target="https://lastminuteengineers.com/sim800l-gsm-module-arduino-tutorial/" TargetMode="External"/><Relationship Id="rId4" Type="http://schemas.openxmlformats.org/officeDocument/2006/relationships/hyperlink" Target="https://datasheet-pdf.com/PDF/SIM800L-Datasheet-SIMCom-989664" TargetMode="External"/><Relationship Id="rId9" Type="http://schemas.openxmlformats.org/officeDocument/2006/relationships/hyperlink" Target="https://huynhnhattung.com/sim800l-giao-tiep-arduino-nhan-tin-goi-dien-sim800l-relay-arduino/"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ctrTitle"/>
          </p:nvPr>
        </p:nvSpPr>
        <p:spPr>
          <a:xfrm>
            <a:off x="1023537" y="786612"/>
            <a:ext cx="9557376" cy="3223505"/>
          </a:xfrm>
          <a:prstGeom prst="rect">
            <a:avLst/>
          </a:prstGeom>
        </p:spPr>
        <p:txBody>
          <a:bodyPr spcFirstLastPara="1" wrap="square" lIns="121900" tIns="121900" rIns="121900" bIns="121900" anchor="t" anchorCtr="0">
            <a:noAutofit/>
          </a:bodyPr>
          <a:lstStyle/>
          <a:p>
            <a:pPr algn="ctr">
              <a:lnSpc>
                <a:spcPct val="150000"/>
              </a:lnSpc>
            </a:pPr>
            <a:r>
              <a:rPr lang="en" sz="3733" b="1">
                <a:latin typeface="+mj-lt"/>
              </a:rPr>
              <a:t>BÁO CÁO ĐỒ ÁN MÔN HỌC 2</a:t>
            </a:r>
            <a:br>
              <a:rPr lang="en" sz="3733" b="1">
                <a:latin typeface="+mj-lt"/>
              </a:rPr>
            </a:br>
            <a:r>
              <a:rPr lang="en-US" altLang="en-US" sz="2000" b="1">
                <a:solidFill>
                  <a:srgbClr val="0066FF"/>
                </a:solidFill>
                <a:latin typeface="Times New Roman" panose="02020603050405020304" pitchFamily="18" charset="0"/>
                <a:cs typeface="Times New Roman" panose="02020603050405020304" pitchFamily="18" charset="0"/>
              </a:rPr>
              <a:t>Chuyên ngành: Công nghệ Kỹ thuật Điện tử - Viễn Thông</a:t>
            </a:r>
            <a:br>
              <a:rPr lang="en-US" sz="4267" b="1">
                <a:latin typeface="+mj-lt"/>
              </a:rPr>
            </a:br>
            <a:r>
              <a:rPr lang="en" sz="2800" b="1" u="sng">
                <a:solidFill>
                  <a:srgbClr val="FF0000"/>
                </a:solidFill>
                <a:latin typeface="+mj-lt"/>
              </a:rPr>
              <a:t>ĐỀ TÀI</a:t>
            </a:r>
            <a:r>
              <a:rPr lang="en" sz="2800" b="1">
                <a:solidFill>
                  <a:srgbClr val="FF0000"/>
                </a:solidFill>
                <a:latin typeface="+mj-lt"/>
              </a:rPr>
              <a:t>:</a:t>
            </a:r>
            <a:br>
              <a:rPr lang="en" sz="4267" b="1">
                <a:latin typeface="+mj-lt"/>
              </a:rPr>
            </a:br>
            <a:r>
              <a:rPr lang="en-US" sz="3600" b="1">
                <a:latin typeface="+mj-lt"/>
              </a:rPr>
              <a:t>NGHIÊN CỨU VÀ ỨNG DỤNG HỆ THỐNG GSM ĐỂ ĐIỀU KHIỂN NHÀ THÔNG MINH</a:t>
            </a:r>
            <a:endParaRPr sz="3600" b="1">
              <a:latin typeface="+mj-lt"/>
            </a:endParaRPr>
          </a:p>
        </p:txBody>
      </p:sp>
      <p:pic>
        <p:nvPicPr>
          <p:cNvPr id="2" name="Picture 1" descr="A logo of hands holding a book and a candle&#10;&#10;Description automatically generated with low confidence">
            <a:extLst>
              <a:ext uri="{FF2B5EF4-FFF2-40B4-BE49-F238E27FC236}">
                <a16:creationId xmlns:a16="http://schemas.microsoft.com/office/drawing/2014/main" id="{9562373E-0B3D-2363-CE09-DE08364BFB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899" y="100015"/>
            <a:ext cx="769069" cy="986972"/>
          </a:xfrm>
          <a:prstGeom prst="rect">
            <a:avLst/>
          </a:prstGeom>
        </p:spPr>
      </p:pic>
      <p:sp>
        <p:nvSpPr>
          <p:cNvPr id="5" name="TextBox 4">
            <a:extLst>
              <a:ext uri="{FF2B5EF4-FFF2-40B4-BE49-F238E27FC236}">
                <a16:creationId xmlns:a16="http://schemas.microsoft.com/office/drawing/2014/main" id="{DA038A5C-88BB-2357-C985-308D75FCC883}"/>
              </a:ext>
            </a:extLst>
          </p:cNvPr>
          <p:cNvSpPr txBox="1"/>
          <p:nvPr/>
        </p:nvSpPr>
        <p:spPr>
          <a:xfrm>
            <a:off x="2692721" y="-30325"/>
            <a:ext cx="9375857" cy="707886"/>
          </a:xfrm>
          <a:prstGeom prst="rect">
            <a:avLst/>
          </a:prstGeom>
          <a:noFill/>
        </p:spPr>
        <p:txBody>
          <a:bodyPr wrap="square">
            <a:spAutoFit/>
          </a:bodyPr>
          <a:lstStyle/>
          <a:p>
            <a:pPr algn="ctr"/>
            <a:r>
              <a:rPr lang="vi-VN" sz="2000" b="1"/>
              <a:t>TRƯỜNG ĐẠI HỌC SƯ PHẠM KỸ THUẬT TP. HỒ CHÍ MINH</a:t>
            </a:r>
          </a:p>
          <a:p>
            <a:pPr algn="ctr"/>
            <a:r>
              <a:rPr lang="vi-VN" sz="2000" b="1"/>
              <a:t>KHOA ĐIỆN – ĐIỆN TỬ</a:t>
            </a: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515F93C-C672-D7EF-2512-73D1EF3E7C1F}"/>
                  </a:ext>
                </a:extLst>
              </p14:cNvPr>
              <p14:cNvContentPartPr/>
              <p14:nvPr/>
            </p14:nvContentPartPr>
            <p14:xfrm>
              <a:off x="4005577" y="5050400"/>
              <a:ext cx="480" cy="480"/>
            </p14:xfrm>
          </p:contentPart>
        </mc:Choice>
        <mc:Fallback xmlns="">
          <p:pic>
            <p:nvPicPr>
              <p:cNvPr id="13" name="Ink 12">
                <a:extLst>
                  <a:ext uri="{FF2B5EF4-FFF2-40B4-BE49-F238E27FC236}">
                    <a16:creationId xmlns:a16="http://schemas.microsoft.com/office/drawing/2014/main" id="{4515F93C-C672-D7EF-2512-73D1EF3E7C1F}"/>
                  </a:ext>
                </a:extLst>
              </p:cNvPr>
              <p:cNvPicPr/>
              <p:nvPr/>
            </p:nvPicPr>
            <p:blipFill>
              <a:blip r:embed="rId5"/>
              <a:stretch>
                <a:fillRect/>
              </a:stretch>
            </p:blipFill>
            <p:spPr>
              <a:xfrm>
                <a:off x="3933577" y="4906400"/>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F73AE724-5AB7-6F88-F89B-54CCF1910573}"/>
                  </a:ext>
                </a:extLst>
              </p14:cNvPr>
              <p14:cNvContentPartPr/>
              <p14:nvPr/>
            </p14:nvContentPartPr>
            <p14:xfrm>
              <a:off x="13265737" y="884480"/>
              <a:ext cx="480" cy="480"/>
            </p14:xfrm>
          </p:contentPart>
        </mc:Choice>
        <mc:Fallback xmlns="">
          <p:pic>
            <p:nvPicPr>
              <p:cNvPr id="14" name="Ink 13">
                <a:extLst>
                  <a:ext uri="{FF2B5EF4-FFF2-40B4-BE49-F238E27FC236}">
                    <a16:creationId xmlns:a16="http://schemas.microsoft.com/office/drawing/2014/main" id="{F73AE724-5AB7-6F88-F89B-54CCF1910573}"/>
                  </a:ext>
                </a:extLst>
              </p:cNvPr>
              <p:cNvPicPr/>
              <p:nvPr/>
            </p:nvPicPr>
            <p:blipFill>
              <a:blip r:embed="rId5"/>
              <a:stretch>
                <a:fillRect/>
              </a:stretch>
            </p:blipFill>
            <p:spPr>
              <a:xfrm>
                <a:off x="13193737" y="740480"/>
                <a:ext cx="144000" cy="288000"/>
              </a:xfrm>
              <a:prstGeom prst="rect">
                <a:avLst/>
              </a:prstGeom>
            </p:spPr>
          </p:pic>
        </mc:Fallback>
      </mc:AlternateContent>
      <p:pic>
        <p:nvPicPr>
          <p:cNvPr id="16" name="Picture 15">
            <a:extLst>
              <a:ext uri="{FF2B5EF4-FFF2-40B4-BE49-F238E27FC236}">
                <a16:creationId xmlns:a16="http://schemas.microsoft.com/office/drawing/2014/main" id="{79956C56-93DD-8500-B6DF-4B57146761F0}"/>
              </a:ext>
            </a:extLst>
          </p:cNvPr>
          <p:cNvPicPr>
            <a:picLocks noChangeAspect="1"/>
          </p:cNvPicPr>
          <p:nvPr/>
        </p:nvPicPr>
        <p:blipFill>
          <a:blip r:embed="rId7"/>
          <a:stretch>
            <a:fillRect/>
          </a:stretch>
        </p:blipFill>
        <p:spPr>
          <a:xfrm>
            <a:off x="5281481" y="5957075"/>
            <a:ext cx="1448003" cy="228632"/>
          </a:xfrm>
          <a:prstGeom prst="rect">
            <a:avLst/>
          </a:prstGeom>
        </p:spPr>
      </p:pic>
      <p:sp>
        <p:nvSpPr>
          <p:cNvPr id="291" name="Google Shape;291;p41"/>
          <p:cNvSpPr txBox="1">
            <a:spLocks noGrp="1"/>
          </p:cNvSpPr>
          <p:nvPr>
            <p:ph type="subTitle" idx="1"/>
          </p:nvPr>
        </p:nvSpPr>
        <p:spPr>
          <a:xfrm>
            <a:off x="6096000" y="4782508"/>
            <a:ext cx="6673200" cy="564400"/>
          </a:xfrm>
          <a:prstGeom prst="rect">
            <a:avLst/>
          </a:prstGeom>
        </p:spPr>
        <p:txBody>
          <a:bodyPr spcFirstLastPara="1" wrap="square" lIns="121900" tIns="121900" rIns="121900" bIns="121900" anchor="t" anchorCtr="0">
            <a:noAutofit/>
          </a:bodyPr>
          <a:lstStyle/>
          <a:p>
            <a:pPr marL="0" indent="0"/>
            <a:r>
              <a:rPr lang="en" sz="2400" b="1">
                <a:latin typeface="+mj-lt"/>
              </a:rPr>
              <a:t>GHVD:Ths. Nguyễn Ngô Lâm</a:t>
            </a:r>
            <a:endParaRPr sz="2400" b="1">
              <a:latin typeface="+mj-lt"/>
            </a:endParaRPr>
          </a:p>
        </p:txBody>
      </p:sp>
      <p:sp>
        <p:nvSpPr>
          <p:cNvPr id="3" name="Google Shape;291;p41">
            <a:extLst>
              <a:ext uri="{FF2B5EF4-FFF2-40B4-BE49-F238E27FC236}">
                <a16:creationId xmlns:a16="http://schemas.microsoft.com/office/drawing/2014/main" id="{4A8BA66B-4330-DEB8-1EB7-6909C03BBC09}"/>
              </a:ext>
            </a:extLst>
          </p:cNvPr>
          <p:cNvSpPr txBox="1">
            <a:spLocks/>
          </p:cNvSpPr>
          <p:nvPr/>
        </p:nvSpPr>
        <p:spPr>
          <a:xfrm>
            <a:off x="6096000" y="5346908"/>
            <a:ext cx="5972578" cy="11209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r>
              <a:rPr lang="en-US" sz="2400" b="1">
                <a:latin typeface="+mj-lt"/>
              </a:rPr>
              <a:t>SVTH: Trần Nhật Hải – 20161311</a:t>
            </a:r>
          </a:p>
          <a:p>
            <a:pPr marL="0" indent="0"/>
            <a:r>
              <a:rPr lang="en-US" sz="2400" b="1">
                <a:latin typeface="+mj-lt"/>
              </a:rPr>
              <a:t>	 Trần Văn Lực – 20161340</a:t>
            </a:r>
          </a:p>
        </p:txBody>
      </p:sp>
      <p:pic>
        <p:nvPicPr>
          <p:cNvPr id="18" name="Picture 17">
            <a:extLst>
              <a:ext uri="{FF2B5EF4-FFF2-40B4-BE49-F238E27FC236}">
                <a16:creationId xmlns:a16="http://schemas.microsoft.com/office/drawing/2014/main" id="{EF158401-EBC3-864D-DAA1-3E955AE5F695}"/>
              </a:ext>
            </a:extLst>
          </p:cNvPr>
          <p:cNvPicPr>
            <a:picLocks noChangeAspect="1"/>
          </p:cNvPicPr>
          <p:nvPr/>
        </p:nvPicPr>
        <p:blipFill>
          <a:blip r:embed="rId8"/>
          <a:stretch>
            <a:fillRect/>
          </a:stretch>
        </p:blipFill>
        <p:spPr>
          <a:xfrm rot="16200000">
            <a:off x="2096444" y="4311297"/>
            <a:ext cx="450259" cy="4643144"/>
          </a:xfrm>
          <a:prstGeom prst="rect">
            <a:avLst/>
          </a:prstGeom>
        </p:spPr>
      </p:pic>
      <p:pic>
        <p:nvPicPr>
          <p:cNvPr id="19" name="Picture 18">
            <a:extLst>
              <a:ext uri="{FF2B5EF4-FFF2-40B4-BE49-F238E27FC236}">
                <a16:creationId xmlns:a16="http://schemas.microsoft.com/office/drawing/2014/main" id="{A4784C25-C400-FA43-5DF8-6334176FB003}"/>
              </a:ext>
            </a:extLst>
          </p:cNvPr>
          <p:cNvPicPr>
            <a:picLocks noChangeAspect="1"/>
          </p:cNvPicPr>
          <p:nvPr/>
        </p:nvPicPr>
        <p:blipFill>
          <a:blip r:embed="rId8"/>
          <a:stretch>
            <a:fillRect/>
          </a:stretch>
        </p:blipFill>
        <p:spPr>
          <a:xfrm>
            <a:off x="1" y="0"/>
            <a:ext cx="450259" cy="4643144"/>
          </a:xfrm>
          <a:prstGeom prst="rect">
            <a:avLst/>
          </a:prstGeom>
        </p:spPr>
      </p:pic>
      <p:cxnSp>
        <p:nvCxnSpPr>
          <p:cNvPr id="20" name="Google Shape;397;p50">
            <a:extLst>
              <a:ext uri="{FF2B5EF4-FFF2-40B4-BE49-F238E27FC236}">
                <a16:creationId xmlns:a16="http://schemas.microsoft.com/office/drawing/2014/main" id="{454BF5C9-DD71-49B3-68B2-B4D63EFE0160}"/>
              </a:ext>
            </a:extLst>
          </p:cNvPr>
          <p:cNvCxnSpPr>
            <a:cxnSpLocks/>
          </p:cNvCxnSpPr>
          <p:nvPr/>
        </p:nvCxnSpPr>
        <p:spPr>
          <a:xfrm flipV="1">
            <a:off x="195941" y="1607545"/>
            <a:ext cx="0" cy="2851971"/>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3. Thiết kế phần cứng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774EEE9-8619-3200-41DC-899296EB365E}"/>
              </a:ext>
            </a:extLst>
          </p:cNvPr>
          <p:cNvSpPr txBox="1"/>
          <p:nvPr/>
        </p:nvSpPr>
        <p:spPr>
          <a:xfrm>
            <a:off x="613512" y="1139249"/>
            <a:ext cx="60936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3.2.Khối cảm biến ánh sáng</a:t>
            </a:r>
          </a:p>
        </p:txBody>
      </p:sp>
      <p:sp>
        <p:nvSpPr>
          <p:cNvPr id="6" name="TextBox 5">
            <a:extLst>
              <a:ext uri="{FF2B5EF4-FFF2-40B4-BE49-F238E27FC236}">
                <a16:creationId xmlns:a16="http://schemas.microsoft.com/office/drawing/2014/main" id="{912AA59B-9E2C-F01E-6AB5-6F920E5341DA}"/>
              </a:ext>
            </a:extLst>
          </p:cNvPr>
          <p:cNvSpPr txBox="1"/>
          <p:nvPr/>
        </p:nvSpPr>
        <p:spPr>
          <a:xfrm>
            <a:off x="6484682" y="4978605"/>
            <a:ext cx="609414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kumimoji="0" lang="vi-VN"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Hình </a:t>
            </a:r>
            <a:r>
              <a:rPr kumimoji="0" lang="vi-VN"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module </a:t>
            </a:r>
            <a:r>
              <a:rPr kumimoji="0" lang="en-US"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cảm biến quang trở</a:t>
            </a:r>
            <a:endParaRPr kumimoji="0" lang="en-US"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p:txBody>
      </p:sp>
      <p:sp>
        <p:nvSpPr>
          <p:cNvPr id="7" name="TextBox 6">
            <a:extLst>
              <a:ext uri="{FF2B5EF4-FFF2-40B4-BE49-F238E27FC236}">
                <a16:creationId xmlns:a16="http://schemas.microsoft.com/office/drawing/2014/main" id="{DCA46591-4002-86D6-BC59-4E135385EE7C}"/>
              </a:ext>
            </a:extLst>
          </p:cNvPr>
          <p:cNvSpPr txBox="1"/>
          <p:nvPr/>
        </p:nvSpPr>
        <p:spPr>
          <a:xfrm>
            <a:off x="839003" y="1630504"/>
            <a:ext cx="6649837" cy="1631216"/>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D0D0D"/>
                </a:solidFill>
                <a:effectLst/>
                <a:uLnTx/>
                <a:uFillTx/>
                <a:latin typeface="Times New Roman" panose="02020603050405020304" pitchFamily="18" charset="0"/>
                <a:ea typeface="Yu Mincho" panose="02020400000000000000" pitchFamily="18" charset="-128"/>
                <a:cs typeface="Arial" panose="020B0604020202020204" pitchFamily="34" charset="0"/>
                <a:sym typeface="Arial"/>
              </a:rPr>
              <a:t>Cảm biến ánh sáng nhạy cảm nhất với cường độ ánh sáng môi trường thường được sử dụng để phát hiện độ sáng môi trường xung quanh và cường độ ánh sáng. Khi cường độ ánh sáng môi trường xung quanh bên ngoài vượt quá một ngưỡng quy định, ngõ ra của module D0 là mức logic thấp.</a:t>
            </a:r>
            <a:endParaRPr kumimoji="0" lang="en-US" sz="20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950B609-4FF8-5917-9691-0E86BB443628}"/>
              </a:ext>
            </a:extLst>
          </p:cNvPr>
          <p:cNvSpPr txBox="1"/>
          <p:nvPr/>
        </p:nvSpPr>
        <p:spPr>
          <a:xfrm>
            <a:off x="947854" y="3419868"/>
            <a:ext cx="4939985"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Thông số kỹ thuật của cảm biến quang trở</a:t>
            </a:r>
            <a:endParaRPr kumimoji="0" lang="en-US" sz="20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5" name="Picture 4" descr="A diagram of a circuit&#10;&#10;Description automatically generated">
            <a:extLst>
              <a:ext uri="{FF2B5EF4-FFF2-40B4-BE49-F238E27FC236}">
                <a16:creationId xmlns:a16="http://schemas.microsoft.com/office/drawing/2014/main" id="{F5CCD958-15B8-878F-657B-6CEC95CDC802}"/>
              </a:ext>
            </a:extLst>
          </p:cNvPr>
          <p:cNvPicPr>
            <a:picLocks noChangeAspect="1"/>
          </p:cNvPicPr>
          <p:nvPr/>
        </p:nvPicPr>
        <p:blipFill>
          <a:blip r:embed="rId3"/>
          <a:stretch>
            <a:fillRect/>
          </a:stretch>
        </p:blipFill>
        <p:spPr>
          <a:xfrm>
            <a:off x="7488840" y="2096429"/>
            <a:ext cx="4085823" cy="2896666"/>
          </a:xfrm>
          <a:prstGeom prst="rect">
            <a:avLst/>
          </a:prstGeom>
        </p:spPr>
      </p:pic>
      <p:graphicFrame>
        <p:nvGraphicFramePr>
          <p:cNvPr id="10" name="Table 9">
            <a:extLst>
              <a:ext uri="{FF2B5EF4-FFF2-40B4-BE49-F238E27FC236}">
                <a16:creationId xmlns:a16="http://schemas.microsoft.com/office/drawing/2014/main" id="{65CB3580-23AB-A99C-95E4-C7FDB979294E}"/>
              </a:ext>
            </a:extLst>
          </p:cNvPr>
          <p:cNvGraphicFramePr>
            <a:graphicFrameLocks noGrp="1"/>
          </p:cNvGraphicFramePr>
          <p:nvPr>
            <p:extLst>
              <p:ext uri="{D42A27DB-BD31-4B8C-83A1-F6EECF244321}">
                <p14:modId xmlns:p14="http://schemas.microsoft.com/office/powerpoint/2010/main" val="328310143"/>
              </p:ext>
            </p:extLst>
          </p:nvPr>
        </p:nvGraphicFramePr>
        <p:xfrm>
          <a:off x="1188050" y="3978126"/>
          <a:ext cx="6300789" cy="2764358"/>
        </p:xfrm>
        <a:graphic>
          <a:graphicData uri="http://schemas.openxmlformats.org/drawingml/2006/table">
            <a:tbl>
              <a:tblPr firstRow="1" firstCol="1" bandRow="1">
                <a:tableStyleId>{3A645A8F-6492-41C5-AB7F-6ECCB0441089}</a:tableStyleId>
              </a:tblPr>
              <a:tblGrid>
                <a:gridCol w="876658">
                  <a:extLst>
                    <a:ext uri="{9D8B030D-6E8A-4147-A177-3AD203B41FA5}">
                      <a16:colId xmlns:a16="http://schemas.microsoft.com/office/drawing/2014/main" val="41027250"/>
                    </a:ext>
                  </a:extLst>
                </a:gridCol>
                <a:gridCol w="2533450">
                  <a:extLst>
                    <a:ext uri="{9D8B030D-6E8A-4147-A177-3AD203B41FA5}">
                      <a16:colId xmlns:a16="http://schemas.microsoft.com/office/drawing/2014/main" val="538388213"/>
                    </a:ext>
                  </a:extLst>
                </a:gridCol>
                <a:gridCol w="2890681">
                  <a:extLst>
                    <a:ext uri="{9D8B030D-6E8A-4147-A177-3AD203B41FA5}">
                      <a16:colId xmlns:a16="http://schemas.microsoft.com/office/drawing/2014/main" val="557370193"/>
                    </a:ext>
                  </a:extLst>
                </a:gridCol>
              </a:tblGrid>
              <a:tr h="531928">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STT</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Thông số</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Giá trị</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710568"/>
                  </a:ext>
                </a:extLst>
              </a:tr>
              <a:tr h="425352">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1</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Điện áp hoạt động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vi-VN" sz="2000" kern="0">
                          <a:effectLst/>
                          <a:latin typeface="Times New Roman" panose="02020603050405020304" pitchFamily="18" charset="0"/>
                          <a:cs typeface="Times New Roman" panose="02020603050405020304" pitchFamily="18" charset="0"/>
                        </a:rPr>
                        <a:t>3.3V - 5V</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1038056"/>
                  </a:ext>
                </a:extLst>
              </a:tr>
              <a:tr h="619282">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Đầu ra </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C</a:t>
                      </a:r>
                      <a:r>
                        <a:rPr lang="vi-VN" sz="2000" kern="0">
                          <a:effectLst/>
                          <a:latin typeface="Times New Roman" panose="02020603050405020304" pitchFamily="18" charset="0"/>
                          <a:cs typeface="Times New Roman" panose="02020603050405020304" pitchFamily="18" charset="0"/>
                        </a:rPr>
                        <a:t>ó đầu ra số và đầu ra tương tự tương ứng D0 và A0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0806754"/>
                  </a:ext>
                </a:extLst>
              </a:tr>
              <a:tr h="425352">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Tải đầu ra số D0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vi-VN" sz="2000" kern="0">
                          <a:effectLst/>
                          <a:latin typeface="Times New Roman" panose="02020603050405020304" pitchFamily="18" charset="0"/>
                          <a:cs typeface="Times New Roman" panose="02020603050405020304" pitchFamily="18" charset="0"/>
                        </a:rPr>
                        <a:t>15mA</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876729"/>
                  </a:ext>
                </a:extLst>
              </a:tr>
              <a:tr h="425352">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6</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Kích thước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vi-VN" sz="2000" kern="0">
                          <a:effectLst/>
                          <a:latin typeface="Times New Roman" panose="02020603050405020304" pitchFamily="18" charset="0"/>
                          <a:cs typeface="Times New Roman" panose="02020603050405020304" pitchFamily="18" charset="0"/>
                        </a:rPr>
                        <a:t>3.2cm x 1.4cm</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2065265"/>
                  </a:ext>
                </a:extLst>
              </a:tr>
            </a:tbl>
          </a:graphicData>
        </a:graphic>
      </p:graphicFrame>
    </p:spTree>
    <p:extLst>
      <p:ext uri="{BB962C8B-B14F-4D97-AF65-F5344CB8AC3E}">
        <p14:creationId xmlns:p14="http://schemas.microsoft.com/office/powerpoint/2010/main" val="385962695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3. Thiết kế phần cứng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774EEE9-8619-3200-41DC-899296EB365E}"/>
              </a:ext>
            </a:extLst>
          </p:cNvPr>
          <p:cNvSpPr txBox="1"/>
          <p:nvPr/>
        </p:nvSpPr>
        <p:spPr>
          <a:xfrm>
            <a:off x="613512" y="1139249"/>
            <a:ext cx="60936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3.3.Khối hiển thị</a:t>
            </a:r>
          </a:p>
        </p:txBody>
      </p:sp>
      <p:sp>
        <p:nvSpPr>
          <p:cNvPr id="6" name="TextBox 5">
            <a:extLst>
              <a:ext uri="{FF2B5EF4-FFF2-40B4-BE49-F238E27FC236}">
                <a16:creationId xmlns:a16="http://schemas.microsoft.com/office/drawing/2014/main" id="{912AA59B-9E2C-F01E-6AB5-6F920E5341DA}"/>
              </a:ext>
            </a:extLst>
          </p:cNvPr>
          <p:cNvSpPr txBox="1"/>
          <p:nvPr/>
        </p:nvSpPr>
        <p:spPr>
          <a:xfrm>
            <a:off x="6587515" y="5221073"/>
            <a:ext cx="609414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kumimoji="0" lang="vi-VN"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Hình </a:t>
            </a:r>
            <a:r>
              <a:rPr kumimoji="0" lang="vi-VN"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Mô phỏng module </a:t>
            </a:r>
            <a:r>
              <a:rPr kumimoji="0" lang="en-US"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LCD 16x2</a:t>
            </a:r>
            <a:endParaRPr kumimoji="0" lang="en-US"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p:txBody>
      </p:sp>
      <p:sp>
        <p:nvSpPr>
          <p:cNvPr id="7" name="TextBox 6">
            <a:extLst>
              <a:ext uri="{FF2B5EF4-FFF2-40B4-BE49-F238E27FC236}">
                <a16:creationId xmlns:a16="http://schemas.microsoft.com/office/drawing/2014/main" id="{DCA46591-4002-86D6-BC59-4E135385EE7C}"/>
              </a:ext>
            </a:extLst>
          </p:cNvPr>
          <p:cNvSpPr txBox="1"/>
          <p:nvPr/>
        </p:nvSpPr>
        <p:spPr>
          <a:xfrm>
            <a:off x="733127" y="2092308"/>
            <a:ext cx="5854388"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D0D0D"/>
                </a:solidFill>
                <a:effectLst/>
                <a:uLnTx/>
                <a:uFillTx/>
                <a:latin typeface="Times New Roman" panose="02020603050405020304" pitchFamily="18" charset="0"/>
                <a:ea typeface="Yu Mincho" panose="02020400000000000000" pitchFamily="18" charset="-128"/>
                <a:cs typeface="Arial" panose="020B0604020202020204" pitchFamily="34" charset="0"/>
                <a:sym typeface="Arial"/>
              </a:rPr>
              <a:t>Để tiện cho việc theo dõi quan sát khi mà ta có mặt trực tiếp tại nhà, yêu cầu cần có một thiết bị hiển thị các thông số nhiệt độ, độ ẩm..</a:t>
            </a:r>
            <a:endParaRPr kumimoji="0" lang="en-US" sz="2000" b="0" i="0" u="none" strike="noStrike" kern="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950B609-4FF8-5917-9691-0E86BB443628}"/>
              </a:ext>
            </a:extLst>
          </p:cNvPr>
          <p:cNvSpPr txBox="1"/>
          <p:nvPr/>
        </p:nvSpPr>
        <p:spPr>
          <a:xfrm>
            <a:off x="733127" y="3513890"/>
            <a:ext cx="4939985"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Thông số kỹ thuật của Module LCD 16x2</a:t>
            </a:r>
            <a:endParaRPr kumimoji="0" lang="en-US" sz="20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pic>
        <p:nvPicPr>
          <p:cNvPr id="5" name="Picture 4" descr="A diagram of a circuit board&#10;&#10;Description automatically generated">
            <a:extLst>
              <a:ext uri="{FF2B5EF4-FFF2-40B4-BE49-F238E27FC236}">
                <a16:creationId xmlns:a16="http://schemas.microsoft.com/office/drawing/2014/main" id="{05BB0A30-3E28-05B2-6172-3A448DA0DF14}"/>
              </a:ext>
            </a:extLst>
          </p:cNvPr>
          <p:cNvPicPr>
            <a:picLocks noChangeAspect="1"/>
          </p:cNvPicPr>
          <p:nvPr/>
        </p:nvPicPr>
        <p:blipFill>
          <a:blip r:embed="rId3"/>
          <a:stretch>
            <a:fillRect/>
          </a:stretch>
        </p:blipFill>
        <p:spPr>
          <a:xfrm>
            <a:off x="6518890" y="1137366"/>
            <a:ext cx="5157820" cy="4006135"/>
          </a:xfrm>
          <a:prstGeom prst="rect">
            <a:avLst/>
          </a:prstGeom>
        </p:spPr>
      </p:pic>
      <p:sp>
        <p:nvSpPr>
          <p:cNvPr id="10" name="TextBox 9">
            <a:extLst>
              <a:ext uri="{FF2B5EF4-FFF2-40B4-BE49-F238E27FC236}">
                <a16:creationId xmlns:a16="http://schemas.microsoft.com/office/drawing/2014/main" id="{8AC8F030-43CC-B160-1666-930B5111C04B}"/>
              </a:ext>
            </a:extLst>
          </p:cNvPr>
          <p:cNvSpPr txBox="1"/>
          <p:nvPr/>
        </p:nvSpPr>
        <p:spPr>
          <a:xfrm>
            <a:off x="1276459" y="3971001"/>
            <a:ext cx="5157821" cy="1938992"/>
          </a:xfrm>
          <a:prstGeom prst="rect">
            <a:avLst/>
          </a:prstGeom>
          <a:noFill/>
        </p:spPr>
        <p:txBody>
          <a:bodyPr wrap="square" rtlCol="0">
            <a:spAutoFit/>
          </a:bodyPr>
          <a:lstStyle/>
          <a:p>
            <a:pPr marL="342900" indent="-342900">
              <a:buFont typeface="Wingdings" panose="05000000000000000000" pitchFamily="2" charset="2"/>
              <a:buChar char="ü"/>
            </a:pPr>
            <a:r>
              <a:rPr lang="vi-VN" sz="2000">
                <a:latin typeface="+mj-lt"/>
              </a:rPr>
              <a:t>Điện áp hoạt động: 5V.</a:t>
            </a:r>
          </a:p>
          <a:p>
            <a:pPr marL="342900" indent="-342900">
              <a:buFont typeface="Wingdings" panose="05000000000000000000" pitchFamily="2" charset="2"/>
              <a:buChar char="ü"/>
            </a:pPr>
            <a:r>
              <a:rPr lang="vi-VN" sz="2000">
                <a:latin typeface="+mj-lt"/>
              </a:rPr>
              <a:t>Chữ đen, nền xanh lá.</a:t>
            </a:r>
          </a:p>
          <a:p>
            <a:pPr marL="342900" indent="-342900">
              <a:buFont typeface="Wingdings" panose="05000000000000000000" pitchFamily="2" charset="2"/>
              <a:buChar char="ü"/>
            </a:pPr>
            <a:r>
              <a:rPr lang="vi-VN" sz="2000">
                <a:latin typeface="+mj-lt"/>
              </a:rPr>
              <a:t>Kích thước: 80 x 36 x 12.5 mm.</a:t>
            </a:r>
          </a:p>
          <a:p>
            <a:pPr marL="342900" indent="-342900">
              <a:buFont typeface="Wingdings" panose="05000000000000000000" pitchFamily="2" charset="2"/>
              <a:buChar char="ü"/>
            </a:pPr>
            <a:r>
              <a:rPr lang="vi-VN" sz="2000">
                <a:latin typeface="+mj-lt"/>
              </a:rPr>
              <a:t>Có bộ ký tự HD44780 được xây dựng.</a:t>
            </a:r>
          </a:p>
          <a:p>
            <a:pPr marL="342900" indent="-342900">
              <a:buFont typeface="Wingdings" panose="05000000000000000000" pitchFamily="2" charset="2"/>
              <a:buChar char="ü"/>
            </a:pPr>
            <a:r>
              <a:rPr lang="vi-VN" sz="2000">
                <a:latin typeface="+mj-lt"/>
              </a:rPr>
              <a:t>Bao gồm 2 hàng với 16 kí tự trên mỗi hàng.</a:t>
            </a:r>
          </a:p>
          <a:p>
            <a:pPr marL="342900" indent="-342900">
              <a:buFont typeface="Wingdings" panose="05000000000000000000" pitchFamily="2" charset="2"/>
              <a:buChar char="ü"/>
            </a:pPr>
            <a:r>
              <a:rPr lang="vi-VN" sz="2000">
                <a:latin typeface="+mj-lt"/>
              </a:rPr>
              <a:t>Có thể truyền dữ liệu 4 bit hoặc 8 bit</a:t>
            </a:r>
          </a:p>
        </p:txBody>
      </p:sp>
    </p:spTree>
    <p:extLst>
      <p:ext uri="{BB962C8B-B14F-4D97-AF65-F5344CB8AC3E}">
        <p14:creationId xmlns:p14="http://schemas.microsoft.com/office/powerpoint/2010/main" val="107736193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3. Thiết kế phần cứng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774EEE9-8619-3200-41DC-899296EB365E}"/>
              </a:ext>
            </a:extLst>
          </p:cNvPr>
          <p:cNvSpPr txBox="1"/>
          <p:nvPr/>
        </p:nvSpPr>
        <p:spPr>
          <a:xfrm>
            <a:off x="613512" y="1139249"/>
            <a:ext cx="60936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3.4.Khối cảm biến vân tay AS608</a:t>
            </a:r>
          </a:p>
        </p:txBody>
      </p:sp>
      <p:sp>
        <p:nvSpPr>
          <p:cNvPr id="6" name="TextBox 5">
            <a:extLst>
              <a:ext uri="{FF2B5EF4-FFF2-40B4-BE49-F238E27FC236}">
                <a16:creationId xmlns:a16="http://schemas.microsoft.com/office/drawing/2014/main" id="{912AA59B-9E2C-F01E-6AB5-6F920E5341DA}"/>
              </a:ext>
            </a:extLst>
          </p:cNvPr>
          <p:cNvSpPr txBox="1"/>
          <p:nvPr/>
        </p:nvSpPr>
        <p:spPr>
          <a:xfrm>
            <a:off x="6208374" y="5583719"/>
            <a:ext cx="609414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kumimoji="0" lang="vi-VN"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Hình </a:t>
            </a:r>
            <a:r>
              <a:rPr kumimoji="0" lang="vi-VN"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Mô phỏng </a:t>
            </a:r>
            <a:r>
              <a:rPr kumimoji="0" lang="en-US"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khối cảm biến vân tay</a:t>
            </a:r>
            <a:endParaRPr kumimoji="0" lang="en-US"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p:txBody>
      </p:sp>
      <p:sp>
        <p:nvSpPr>
          <p:cNvPr id="7" name="TextBox 6">
            <a:extLst>
              <a:ext uri="{FF2B5EF4-FFF2-40B4-BE49-F238E27FC236}">
                <a16:creationId xmlns:a16="http://schemas.microsoft.com/office/drawing/2014/main" id="{DCA46591-4002-86D6-BC59-4E135385EE7C}"/>
              </a:ext>
            </a:extLst>
          </p:cNvPr>
          <p:cNvSpPr txBox="1"/>
          <p:nvPr/>
        </p:nvSpPr>
        <p:spPr>
          <a:xfrm>
            <a:off x="613512" y="1774150"/>
            <a:ext cx="5854388" cy="966290"/>
          </a:xfrm>
          <a:prstGeom prst="rect">
            <a:avLst/>
          </a:prstGeom>
          <a:noFill/>
        </p:spPr>
        <p:txBody>
          <a:bodyPr wrap="square" rtlCol="0">
            <a:spAutoFit/>
          </a:bodyPr>
          <a:lstStyle/>
          <a:p>
            <a:pPr marL="285750" marR="0" lvl="0" indent="-285750" algn="just">
              <a:lnSpc>
                <a:spcPct val="150000"/>
              </a:lnSpc>
              <a:spcBef>
                <a:spcPts val="0"/>
              </a:spcBef>
              <a:spcAft>
                <a:spcPts val="800"/>
              </a:spcAft>
              <a:buFont typeface="Wingdings" panose="05000000000000000000" pitchFamily="2" charset="2"/>
              <a:buChar char="Ø"/>
            </a:pPr>
            <a:r>
              <a:rPr lang="en-US" sz="2000">
                <a:solidFill>
                  <a:srgbClr val="0D0D0D"/>
                </a:solidFill>
                <a:effectLst/>
                <a:latin typeface="Times New Roman" panose="02020603050405020304" pitchFamily="18" charset="0"/>
                <a:ea typeface="Yu Mincho" panose="02020400000000000000" pitchFamily="18" charset="-128"/>
                <a:cs typeface="Arial" panose="020B0604020202020204" pitchFamily="34" charset="0"/>
              </a:rPr>
              <a:t>Thu thập và lưu trữ dữ liệu vân tay rồi đưa vào khối xử lý trung tâp để xử lý.</a:t>
            </a:r>
            <a:endParaRPr lang="en-US" sz="2000">
              <a:effectLst/>
              <a:latin typeface="Calibri" panose="020F0502020204030204" pitchFamily="34" charset="0"/>
              <a:ea typeface="Yu Mincho" panose="02020400000000000000" pitchFamily="18" charset="-128"/>
              <a:cs typeface="Arial" panose="020B0604020202020204" pitchFamily="34" charset="0"/>
            </a:endParaRPr>
          </a:p>
        </p:txBody>
      </p:sp>
      <p:sp>
        <p:nvSpPr>
          <p:cNvPr id="8" name="TextBox 7">
            <a:extLst>
              <a:ext uri="{FF2B5EF4-FFF2-40B4-BE49-F238E27FC236}">
                <a16:creationId xmlns:a16="http://schemas.microsoft.com/office/drawing/2014/main" id="{0950B609-4FF8-5917-9691-0E86BB443628}"/>
              </a:ext>
            </a:extLst>
          </p:cNvPr>
          <p:cNvSpPr txBox="1"/>
          <p:nvPr/>
        </p:nvSpPr>
        <p:spPr>
          <a:xfrm>
            <a:off x="613512" y="2955610"/>
            <a:ext cx="5362873"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Thông số kỹ thuật của cảm biến vân tay AS608</a:t>
            </a:r>
            <a:endParaRPr kumimoji="0" lang="en-US" sz="20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 name="TextBox 9">
            <a:extLst>
              <a:ext uri="{FF2B5EF4-FFF2-40B4-BE49-F238E27FC236}">
                <a16:creationId xmlns:a16="http://schemas.microsoft.com/office/drawing/2014/main" id="{8AC8F030-43CC-B160-1666-930B5111C04B}"/>
              </a:ext>
            </a:extLst>
          </p:cNvPr>
          <p:cNvSpPr txBox="1"/>
          <p:nvPr/>
        </p:nvSpPr>
        <p:spPr>
          <a:xfrm>
            <a:off x="1136745" y="3429000"/>
            <a:ext cx="5450768" cy="347787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chemeClr val="tx1"/>
                </a:solidFill>
                <a:effectLst/>
                <a:uLnTx/>
                <a:uFillTx/>
                <a:latin typeface="+mj-lt"/>
                <a:cs typeface="Arial"/>
                <a:sym typeface="Arial"/>
              </a:rPr>
              <a:t>Điện áp cung cấp: DC 3.8 ~ 7.0V</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chemeClr val="tx1"/>
                </a:solidFill>
                <a:effectLst/>
                <a:uLnTx/>
                <a:uFillTx/>
                <a:latin typeface="+mj-lt"/>
                <a:cs typeface="Arial"/>
                <a:sym typeface="Arial"/>
              </a:rPr>
              <a:t>Dòng hoạt động hiện tại: &lt;60mA</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chemeClr val="tx1"/>
                </a:solidFill>
                <a:effectLst/>
                <a:uLnTx/>
                <a:uFillTx/>
                <a:latin typeface="+mj-lt"/>
                <a:cs typeface="Arial"/>
                <a:sym typeface="Arial"/>
              </a:rPr>
              <a:t>Dòng đỉnh: &lt;85mA</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chemeClr val="tx1"/>
                </a:solidFill>
                <a:effectLst/>
                <a:uLnTx/>
                <a:uFillTx/>
                <a:latin typeface="+mj-lt"/>
                <a:cs typeface="Arial"/>
                <a:sym typeface="Arial"/>
              </a:rPr>
              <a:t>Thời gian nhập vân tay: &lt;0,5 giây</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chemeClr val="tx1"/>
                </a:solidFill>
                <a:effectLst/>
                <a:uLnTx/>
                <a:uFillTx/>
                <a:latin typeface="+mj-lt"/>
                <a:cs typeface="Arial"/>
                <a:sym typeface="Arial"/>
              </a:rPr>
              <a:t>Diện tích phẩn cảm biến: 15 × 17mm</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chemeClr val="tx1"/>
                </a:solidFill>
                <a:effectLst/>
                <a:uLnTx/>
                <a:uFillTx/>
                <a:latin typeface="+mj-lt"/>
                <a:cs typeface="Arial"/>
                <a:sym typeface="Arial"/>
              </a:rPr>
              <a:t>Phương pháp so khớp: Phương pháp so sánh (1: 1) Phương pháp tìm kiếm (1: N)</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chemeClr val="tx1"/>
                </a:solidFill>
                <a:effectLst/>
                <a:uLnTx/>
                <a:uFillTx/>
                <a:latin typeface="+mj-lt"/>
                <a:cs typeface="Arial"/>
                <a:sym typeface="Arial"/>
              </a:rPr>
              <a:t>Loại mô hình: O40</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chemeClr val="tx1"/>
                </a:solidFill>
                <a:effectLst/>
                <a:uLnTx/>
                <a:uFillTx/>
                <a:latin typeface="+mj-lt"/>
                <a:cs typeface="Arial"/>
                <a:sym typeface="Arial"/>
              </a:rPr>
              <a:t>Lưu trữ vân tay: 240 vân tay</a:t>
            </a:r>
            <a:endParaRPr kumimoji="0" lang="en-US" sz="2000" b="0" i="0" u="none" strike="noStrike" kern="0" cap="none" spc="0" normalizeH="0" baseline="0" noProof="0">
              <a:ln>
                <a:noFill/>
              </a:ln>
              <a:solidFill>
                <a:schemeClr val="tx1"/>
              </a:solidFill>
              <a:effectLst/>
              <a:uLnTx/>
              <a:uFillTx/>
              <a:latin typeface="+mj-lt"/>
              <a:cs typeface="Arial"/>
              <a:sym typeface="Arial"/>
            </a:endParaRPr>
          </a:p>
          <a:p>
            <a:pPr marL="342900" indent="-342900">
              <a:buFont typeface="Wingdings" panose="05000000000000000000" pitchFamily="2" charset="2"/>
              <a:buChar char="ü"/>
            </a:pPr>
            <a:r>
              <a:rPr lang="en-US" sz="2000">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Mức độ an toàn: 3 (từ thấp đến cao: 1,2,3,4,5)</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endParaRPr kumimoji="0" lang="vi-VN" sz="2000" b="0" i="0" u="none" strike="noStrike" kern="0" cap="none" spc="0" normalizeH="0" baseline="0" noProof="0">
              <a:ln>
                <a:noFill/>
              </a:ln>
              <a:solidFill>
                <a:schemeClr val="tx1"/>
              </a:solidFill>
              <a:effectLst/>
              <a:uLnTx/>
              <a:uFillTx/>
              <a:latin typeface="+mj-lt"/>
              <a:cs typeface="Arial"/>
              <a:sym typeface="Arial"/>
            </a:endParaRPr>
          </a:p>
        </p:txBody>
      </p:sp>
      <p:pic>
        <p:nvPicPr>
          <p:cNvPr id="4" name="Picture 3" descr="A diagram of a circuit&#10;&#10;Description automatically generated">
            <a:extLst>
              <a:ext uri="{FF2B5EF4-FFF2-40B4-BE49-F238E27FC236}">
                <a16:creationId xmlns:a16="http://schemas.microsoft.com/office/drawing/2014/main" id="{9DF754AB-F033-8C19-C429-262648840CC9}"/>
              </a:ext>
            </a:extLst>
          </p:cNvPr>
          <p:cNvPicPr>
            <a:picLocks noChangeAspect="1"/>
          </p:cNvPicPr>
          <p:nvPr/>
        </p:nvPicPr>
        <p:blipFill>
          <a:blip r:embed="rId3"/>
          <a:stretch>
            <a:fillRect/>
          </a:stretch>
        </p:blipFill>
        <p:spPr>
          <a:xfrm>
            <a:off x="6819766" y="1412519"/>
            <a:ext cx="4871355" cy="4032961"/>
          </a:xfrm>
          <a:prstGeom prst="rect">
            <a:avLst/>
          </a:prstGeom>
        </p:spPr>
      </p:pic>
    </p:spTree>
    <p:extLst>
      <p:ext uri="{BB962C8B-B14F-4D97-AF65-F5344CB8AC3E}">
        <p14:creationId xmlns:p14="http://schemas.microsoft.com/office/powerpoint/2010/main" val="5805786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3. Thiết kế phần cứng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774EEE9-8619-3200-41DC-899296EB365E}"/>
              </a:ext>
            </a:extLst>
          </p:cNvPr>
          <p:cNvSpPr txBox="1"/>
          <p:nvPr/>
        </p:nvSpPr>
        <p:spPr>
          <a:xfrm>
            <a:off x="613512" y="1139249"/>
            <a:ext cx="60936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3.5.Khối cảm biến khí Gas MQ2</a:t>
            </a:r>
          </a:p>
        </p:txBody>
      </p:sp>
      <p:sp>
        <p:nvSpPr>
          <p:cNvPr id="6" name="TextBox 5">
            <a:extLst>
              <a:ext uri="{FF2B5EF4-FFF2-40B4-BE49-F238E27FC236}">
                <a16:creationId xmlns:a16="http://schemas.microsoft.com/office/drawing/2014/main" id="{912AA59B-9E2C-F01E-6AB5-6F920E5341DA}"/>
              </a:ext>
            </a:extLst>
          </p:cNvPr>
          <p:cNvSpPr txBox="1"/>
          <p:nvPr/>
        </p:nvSpPr>
        <p:spPr>
          <a:xfrm>
            <a:off x="6083097" y="5961833"/>
            <a:ext cx="609414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kumimoji="0" lang="vi-VN"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Hình </a:t>
            </a:r>
            <a:r>
              <a:rPr kumimoji="0" lang="vi-VN"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Mô phỏng </a:t>
            </a:r>
            <a:r>
              <a:rPr kumimoji="0" lang="en-US"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khối cảm khí Gas MQ2</a:t>
            </a:r>
            <a:endParaRPr kumimoji="0" lang="en-US"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p:txBody>
      </p:sp>
      <p:sp>
        <p:nvSpPr>
          <p:cNvPr id="7" name="TextBox 6">
            <a:extLst>
              <a:ext uri="{FF2B5EF4-FFF2-40B4-BE49-F238E27FC236}">
                <a16:creationId xmlns:a16="http://schemas.microsoft.com/office/drawing/2014/main" id="{DCA46591-4002-86D6-BC59-4E135385EE7C}"/>
              </a:ext>
            </a:extLst>
          </p:cNvPr>
          <p:cNvSpPr txBox="1"/>
          <p:nvPr/>
        </p:nvSpPr>
        <p:spPr>
          <a:xfrm>
            <a:off x="613512" y="1774150"/>
            <a:ext cx="5854388" cy="504625"/>
          </a:xfrm>
          <a:prstGeom prst="rect">
            <a:avLst/>
          </a:prstGeom>
          <a:noFill/>
        </p:spPr>
        <p:txBody>
          <a:bodyPr wrap="square" rtlCol="0">
            <a:spAutoFit/>
          </a:bodyPr>
          <a:lstStyle/>
          <a:p>
            <a:pPr marL="342900" marR="0" lvl="0" indent="-342900" algn="just">
              <a:lnSpc>
                <a:spcPct val="150000"/>
              </a:lnSpc>
              <a:spcBef>
                <a:spcPts val="0"/>
              </a:spcBef>
              <a:spcAft>
                <a:spcPts val="800"/>
              </a:spcAft>
              <a:buFont typeface="Wingdings" panose="05000000000000000000" pitchFamily="2" charset="2"/>
              <a:buChar char="Ø"/>
            </a:pPr>
            <a:r>
              <a:rPr lang="en-US" sz="2000">
                <a:solidFill>
                  <a:srgbClr val="0D0D0D"/>
                </a:solidFill>
                <a:effectLst/>
                <a:latin typeface="Times New Roman" panose="02020603050405020304" pitchFamily="18" charset="0"/>
                <a:ea typeface="Yu Mincho" panose="02020400000000000000" pitchFamily="18" charset="-128"/>
                <a:cs typeface="Arial" panose="020B0604020202020204" pitchFamily="34" charset="0"/>
              </a:rPr>
              <a:t>Thu thập dữ liệu về lương khí Gas có trong căn nhà.</a:t>
            </a:r>
            <a:endParaRPr lang="en-US" sz="2000">
              <a:effectLst/>
              <a:latin typeface="Calibri" panose="020F0502020204030204" pitchFamily="34" charset="0"/>
              <a:ea typeface="Yu Mincho" panose="02020400000000000000" pitchFamily="18" charset="-128"/>
              <a:cs typeface="Arial" panose="020B0604020202020204" pitchFamily="34" charset="0"/>
            </a:endParaRPr>
          </a:p>
        </p:txBody>
      </p:sp>
      <p:sp>
        <p:nvSpPr>
          <p:cNvPr id="8" name="TextBox 7">
            <a:extLst>
              <a:ext uri="{FF2B5EF4-FFF2-40B4-BE49-F238E27FC236}">
                <a16:creationId xmlns:a16="http://schemas.microsoft.com/office/drawing/2014/main" id="{0950B609-4FF8-5917-9691-0E86BB443628}"/>
              </a:ext>
            </a:extLst>
          </p:cNvPr>
          <p:cNvSpPr txBox="1"/>
          <p:nvPr/>
        </p:nvSpPr>
        <p:spPr>
          <a:xfrm>
            <a:off x="613512" y="2684514"/>
            <a:ext cx="5362873"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Thông số kỹ thuật của Module MQ2</a:t>
            </a:r>
            <a:endParaRPr kumimoji="0" lang="en-US" sz="20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 name="TextBox 9">
            <a:extLst>
              <a:ext uri="{FF2B5EF4-FFF2-40B4-BE49-F238E27FC236}">
                <a16:creationId xmlns:a16="http://schemas.microsoft.com/office/drawing/2014/main" id="{8AC8F030-43CC-B160-1666-930B5111C04B}"/>
              </a:ext>
            </a:extLst>
          </p:cNvPr>
          <p:cNvSpPr txBox="1"/>
          <p:nvPr/>
        </p:nvSpPr>
        <p:spPr>
          <a:xfrm>
            <a:off x="1125594" y="3245956"/>
            <a:ext cx="5450768" cy="255454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rgbClr val="0A0A0A"/>
                </a:solidFill>
                <a:effectLst/>
                <a:uLnTx/>
                <a:uFillTx/>
                <a:latin typeface="Times New Roman" panose="02020603050405020304" pitchFamily="18" charset="0"/>
                <a:cs typeface="Arial"/>
                <a:sym typeface="Arial"/>
              </a:rPr>
              <a:t>Điện áp hoạt động: 3.3V-5V</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rgbClr val="0A0A0A"/>
                </a:solidFill>
                <a:effectLst/>
                <a:uLnTx/>
                <a:uFillTx/>
                <a:latin typeface="Times New Roman" panose="02020603050405020304" pitchFamily="18" charset="0"/>
                <a:cs typeface="Arial"/>
                <a:sym typeface="Arial"/>
              </a:rPr>
              <a:t>Kích thước PCB: 3cm * 1.6cm</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rgbClr val="0A0A0A"/>
                </a:solidFill>
                <a:effectLst/>
                <a:uLnTx/>
                <a:uFillTx/>
                <a:latin typeface="Times New Roman" panose="02020603050405020304" pitchFamily="18" charset="0"/>
                <a:cs typeface="Arial"/>
                <a:sym typeface="Arial"/>
              </a:rPr>
              <a:t>IC so sánh: LM393</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rgbClr val="0A0A0A"/>
                </a:solidFill>
                <a:effectLst/>
                <a:uLnTx/>
                <a:uFillTx/>
                <a:latin typeface="Times New Roman" panose="02020603050405020304" pitchFamily="18" charset="0"/>
                <a:cs typeface="Arial"/>
                <a:sym typeface="Arial"/>
              </a:rPr>
              <a:t>GND: 0V</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rgbClr val="0A0A0A"/>
                </a:solidFill>
                <a:effectLst/>
                <a:uLnTx/>
                <a:uFillTx/>
                <a:latin typeface="Times New Roman" panose="02020603050405020304" pitchFamily="18" charset="0"/>
                <a:cs typeface="Arial"/>
                <a:sym typeface="Arial"/>
              </a:rPr>
              <a:t>DO: Đầu ra tín hiệu số (0 và 1)</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rgbClr val="0A0A0A"/>
                </a:solidFill>
                <a:effectLst/>
                <a:uLnTx/>
                <a:uFillTx/>
                <a:latin typeface="Times New Roman" panose="02020603050405020304" pitchFamily="18" charset="0"/>
                <a:cs typeface="Arial"/>
                <a:sym typeface="Arial"/>
              </a:rPr>
              <a:t>AO: Đầu ra Analog (Tín hiệu tương tự)</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r>
              <a:rPr kumimoji="0" lang="vi-VN" sz="2000" b="0" i="0" u="none" strike="noStrike" kern="0" cap="none" spc="0" normalizeH="0" baseline="0" noProof="0">
                <a:ln>
                  <a:noFill/>
                </a:ln>
                <a:solidFill>
                  <a:srgbClr val="0A0A0A"/>
                </a:solidFill>
                <a:effectLst/>
                <a:uLnTx/>
                <a:uFillTx/>
                <a:latin typeface="Times New Roman" panose="02020603050405020304" pitchFamily="18" charset="0"/>
                <a:cs typeface="Arial"/>
                <a:sym typeface="Arial"/>
              </a:rPr>
              <a:t>Cấu tạo từ chất bản dẫn Sno2</a:t>
            </a:r>
          </a:p>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ü"/>
              <a:tabLst/>
              <a:defRPr/>
            </a:pPr>
            <a:endParaRPr kumimoji="0" lang="vi-VN" sz="2000" b="0" i="0" u="none" strike="noStrike" kern="0" cap="none" spc="0" normalizeH="0" baseline="0" noProof="0">
              <a:ln>
                <a:noFill/>
              </a:ln>
              <a:solidFill>
                <a:srgbClr val="0A0A0A"/>
              </a:solidFill>
              <a:effectLst/>
              <a:uLnTx/>
              <a:uFillTx/>
              <a:latin typeface="Times New Roman" panose="02020603050405020304" pitchFamily="18" charset="0"/>
              <a:cs typeface="Arial"/>
              <a:sym typeface="Arial"/>
            </a:endParaRPr>
          </a:p>
        </p:txBody>
      </p:sp>
      <p:pic>
        <p:nvPicPr>
          <p:cNvPr id="5" name="Picture 4" descr="A diagram of a gas system&#10;&#10;Description automatically generated">
            <a:extLst>
              <a:ext uri="{FF2B5EF4-FFF2-40B4-BE49-F238E27FC236}">
                <a16:creationId xmlns:a16="http://schemas.microsoft.com/office/drawing/2014/main" id="{AC43CDB5-75C5-E3FC-6EB2-38BA607DB9D8}"/>
              </a:ext>
            </a:extLst>
          </p:cNvPr>
          <p:cNvPicPr>
            <a:picLocks noChangeAspect="1"/>
          </p:cNvPicPr>
          <p:nvPr/>
        </p:nvPicPr>
        <p:blipFill>
          <a:blip r:embed="rId3"/>
          <a:stretch>
            <a:fillRect/>
          </a:stretch>
        </p:blipFill>
        <p:spPr>
          <a:xfrm>
            <a:off x="5976385" y="2295542"/>
            <a:ext cx="5468029" cy="3677442"/>
          </a:xfrm>
          <a:prstGeom prst="rect">
            <a:avLst/>
          </a:prstGeom>
        </p:spPr>
      </p:pic>
    </p:spTree>
    <p:extLst>
      <p:ext uri="{BB962C8B-B14F-4D97-AF65-F5344CB8AC3E}">
        <p14:creationId xmlns:p14="http://schemas.microsoft.com/office/powerpoint/2010/main" val="195917855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3. Thiết kế phần cứng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774EEE9-8619-3200-41DC-899296EB365E}"/>
              </a:ext>
            </a:extLst>
          </p:cNvPr>
          <p:cNvSpPr txBox="1"/>
          <p:nvPr/>
        </p:nvSpPr>
        <p:spPr>
          <a:xfrm>
            <a:off x="478972" y="1230133"/>
            <a:ext cx="60936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3.6.Khối cảnh báo</a:t>
            </a:r>
          </a:p>
        </p:txBody>
      </p:sp>
      <p:sp>
        <p:nvSpPr>
          <p:cNvPr id="6" name="TextBox 5">
            <a:extLst>
              <a:ext uri="{FF2B5EF4-FFF2-40B4-BE49-F238E27FC236}">
                <a16:creationId xmlns:a16="http://schemas.microsoft.com/office/drawing/2014/main" id="{912AA59B-9E2C-F01E-6AB5-6F920E5341DA}"/>
              </a:ext>
            </a:extLst>
          </p:cNvPr>
          <p:cNvSpPr txBox="1"/>
          <p:nvPr/>
        </p:nvSpPr>
        <p:spPr>
          <a:xfrm>
            <a:off x="6241828" y="5890356"/>
            <a:ext cx="609414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kumimoji="0" lang="vi-VN"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Hình </a:t>
            </a:r>
            <a:r>
              <a:rPr kumimoji="0" lang="vi-VN"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Sơ đồ nguyên lý buzzer</a:t>
            </a:r>
            <a:endParaRPr kumimoji="0" lang="en-US"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p:txBody>
      </p:sp>
      <p:sp>
        <p:nvSpPr>
          <p:cNvPr id="7" name="TextBox 6">
            <a:extLst>
              <a:ext uri="{FF2B5EF4-FFF2-40B4-BE49-F238E27FC236}">
                <a16:creationId xmlns:a16="http://schemas.microsoft.com/office/drawing/2014/main" id="{DCA46591-4002-86D6-BC59-4E135385EE7C}"/>
              </a:ext>
            </a:extLst>
          </p:cNvPr>
          <p:cNvSpPr txBox="1"/>
          <p:nvPr/>
        </p:nvSpPr>
        <p:spPr>
          <a:xfrm>
            <a:off x="478972" y="1699878"/>
            <a:ext cx="7459969" cy="1427955"/>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80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D0D0D"/>
                </a:solidFill>
                <a:effectLst/>
                <a:uLnTx/>
                <a:uFillTx/>
                <a:latin typeface="Times New Roman" panose="02020603050405020304" pitchFamily="18" charset="0"/>
                <a:ea typeface="Yu Mincho" panose="02020400000000000000" pitchFamily="18" charset="-128"/>
                <a:cs typeface="Arial" panose="020B0604020202020204" pitchFamily="34" charset="0"/>
                <a:sym typeface="Arial"/>
              </a:rPr>
              <a:t>Đây là khối dùng để báo hiệu khi phát hiện rò rỉ khí gas. Ở đây dùng buzzer với dòng tiêu thụ là 15mA nhỏ hơn dòng ra tại ngõ ra của arduino khoảng từ 20mA đến 40mA.</a:t>
            </a:r>
            <a:endParaRPr kumimoji="0" lang="en-US" sz="2000" b="0" i="0" u="none" strike="noStrike" kern="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sym typeface="Arial"/>
            </a:endParaRPr>
          </a:p>
        </p:txBody>
      </p:sp>
      <p:sp>
        <p:nvSpPr>
          <p:cNvPr id="8" name="TextBox 7">
            <a:extLst>
              <a:ext uri="{FF2B5EF4-FFF2-40B4-BE49-F238E27FC236}">
                <a16:creationId xmlns:a16="http://schemas.microsoft.com/office/drawing/2014/main" id="{0950B609-4FF8-5917-9691-0E86BB443628}"/>
              </a:ext>
            </a:extLst>
          </p:cNvPr>
          <p:cNvSpPr txBox="1"/>
          <p:nvPr/>
        </p:nvSpPr>
        <p:spPr>
          <a:xfrm>
            <a:off x="478972" y="3459800"/>
            <a:ext cx="5362873"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Thông số hoạt động của Buzzer</a:t>
            </a:r>
            <a:endParaRPr kumimoji="0" lang="en-US" sz="20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aphicFrame>
        <p:nvGraphicFramePr>
          <p:cNvPr id="4" name="Table 3">
            <a:extLst>
              <a:ext uri="{FF2B5EF4-FFF2-40B4-BE49-F238E27FC236}">
                <a16:creationId xmlns:a16="http://schemas.microsoft.com/office/drawing/2014/main" id="{E3AADCBF-3F7F-A2D6-81AB-8F85D4AB8669}"/>
              </a:ext>
            </a:extLst>
          </p:cNvPr>
          <p:cNvGraphicFramePr>
            <a:graphicFrameLocks noGrp="1"/>
          </p:cNvGraphicFramePr>
          <p:nvPr>
            <p:extLst>
              <p:ext uri="{D42A27DB-BD31-4B8C-83A1-F6EECF244321}">
                <p14:modId xmlns:p14="http://schemas.microsoft.com/office/powerpoint/2010/main" val="295319905"/>
              </p:ext>
            </p:extLst>
          </p:nvPr>
        </p:nvGraphicFramePr>
        <p:xfrm>
          <a:off x="824434" y="4191877"/>
          <a:ext cx="5869181" cy="1670608"/>
        </p:xfrm>
        <a:graphic>
          <a:graphicData uri="http://schemas.openxmlformats.org/drawingml/2006/table">
            <a:tbl>
              <a:tblPr firstRow="1" firstCol="1" bandRow="1">
                <a:tableStyleId>{3A645A8F-6492-41C5-AB7F-6ECCB0441089}</a:tableStyleId>
              </a:tblPr>
              <a:tblGrid>
                <a:gridCol w="866190">
                  <a:extLst>
                    <a:ext uri="{9D8B030D-6E8A-4147-A177-3AD203B41FA5}">
                      <a16:colId xmlns:a16="http://schemas.microsoft.com/office/drawing/2014/main" val="4214537723"/>
                    </a:ext>
                  </a:extLst>
                </a:gridCol>
                <a:gridCol w="1344087">
                  <a:extLst>
                    <a:ext uri="{9D8B030D-6E8A-4147-A177-3AD203B41FA5}">
                      <a16:colId xmlns:a16="http://schemas.microsoft.com/office/drawing/2014/main" val="4004732960"/>
                    </a:ext>
                  </a:extLst>
                </a:gridCol>
                <a:gridCol w="2389488">
                  <a:extLst>
                    <a:ext uri="{9D8B030D-6E8A-4147-A177-3AD203B41FA5}">
                      <a16:colId xmlns:a16="http://schemas.microsoft.com/office/drawing/2014/main" val="311684998"/>
                    </a:ext>
                  </a:extLst>
                </a:gridCol>
                <a:gridCol w="1269416">
                  <a:extLst>
                    <a:ext uri="{9D8B030D-6E8A-4147-A177-3AD203B41FA5}">
                      <a16:colId xmlns:a16="http://schemas.microsoft.com/office/drawing/2014/main" val="1769356525"/>
                    </a:ext>
                  </a:extLst>
                </a:gridCol>
              </a:tblGrid>
              <a:tr h="365891">
                <a:tc>
                  <a:txBody>
                    <a:bodyPr/>
                    <a:lstStyle/>
                    <a:p>
                      <a:pPr marL="0" marR="6350" indent="5334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STT</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Ký hiệu</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Thông số</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Chuẩn</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8657734"/>
                  </a:ext>
                </a:extLst>
              </a:tr>
              <a:tr h="546426">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1</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VDD</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Điện áp hoạt dộng </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4.8 – 6v</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1059201"/>
                  </a:ext>
                </a:extLst>
              </a:tr>
              <a:tr h="758291">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IDD</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Dòng điện hoạt động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100 - 250</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794920"/>
                  </a:ext>
                </a:extLst>
              </a:tr>
            </a:tbl>
          </a:graphicData>
        </a:graphic>
      </p:graphicFrame>
      <p:pic>
        <p:nvPicPr>
          <p:cNvPr id="9" name="Picture 8" descr="A diagram of a buzzer&#10;&#10;Description automatically generated with medium confidence">
            <a:extLst>
              <a:ext uri="{FF2B5EF4-FFF2-40B4-BE49-F238E27FC236}">
                <a16:creationId xmlns:a16="http://schemas.microsoft.com/office/drawing/2014/main" id="{336A6F46-BC15-9E2C-6E12-3F8CBB87D310}"/>
              </a:ext>
            </a:extLst>
          </p:cNvPr>
          <p:cNvPicPr>
            <a:picLocks noChangeAspect="1"/>
          </p:cNvPicPr>
          <p:nvPr/>
        </p:nvPicPr>
        <p:blipFill>
          <a:blip r:embed="rId3"/>
          <a:stretch>
            <a:fillRect/>
          </a:stretch>
        </p:blipFill>
        <p:spPr>
          <a:xfrm>
            <a:off x="7147934" y="2754351"/>
            <a:ext cx="4673953" cy="2770880"/>
          </a:xfrm>
          <a:prstGeom prst="rect">
            <a:avLst/>
          </a:prstGeom>
        </p:spPr>
      </p:pic>
    </p:spTree>
    <p:extLst>
      <p:ext uri="{BB962C8B-B14F-4D97-AF65-F5344CB8AC3E}">
        <p14:creationId xmlns:p14="http://schemas.microsoft.com/office/powerpoint/2010/main" val="267214688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3. Thiết kế phần cứng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774EEE9-8619-3200-41DC-899296EB365E}"/>
              </a:ext>
            </a:extLst>
          </p:cNvPr>
          <p:cNvSpPr txBox="1"/>
          <p:nvPr/>
        </p:nvSpPr>
        <p:spPr>
          <a:xfrm>
            <a:off x="374282" y="1142740"/>
            <a:ext cx="60936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3.7.Khối giao tiếp GSM</a:t>
            </a:r>
          </a:p>
        </p:txBody>
      </p:sp>
      <p:sp>
        <p:nvSpPr>
          <p:cNvPr id="6" name="TextBox 5">
            <a:extLst>
              <a:ext uri="{FF2B5EF4-FFF2-40B4-BE49-F238E27FC236}">
                <a16:creationId xmlns:a16="http://schemas.microsoft.com/office/drawing/2014/main" id="{912AA59B-9E2C-F01E-6AB5-6F920E5341DA}"/>
              </a:ext>
            </a:extLst>
          </p:cNvPr>
          <p:cNvSpPr txBox="1"/>
          <p:nvPr/>
        </p:nvSpPr>
        <p:spPr>
          <a:xfrm>
            <a:off x="6227233" y="5419530"/>
            <a:ext cx="609414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kumimoji="0" lang="vi-VN"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Hình </a:t>
            </a:r>
            <a:r>
              <a:rPr kumimoji="0" lang="pt-BR"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Mô phỏng module sim800l </a:t>
            </a:r>
            <a:endParaRPr kumimoji="0" lang="en-US"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p:txBody>
      </p:sp>
      <p:sp>
        <p:nvSpPr>
          <p:cNvPr id="7" name="TextBox 6">
            <a:extLst>
              <a:ext uri="{FF2B5EF4-FFF2-40B4-BE49-F238E27FC236}">
                <a16:creationId xmlns:a16="http://schemas.microsoft.com/office/drawing/2014/main" id="{DCA46591-4002-86D6-BC59-4E135385EE7C}"/>
              </a:ext>
            </a:extLst>
          </p:cNvPr>
          <p:cNvSpPr txBox="1"/>
          <p:nvPr/>
        </p:nvSpPr>
        <p:spPr>
          <a:xfrm>
            <a:off x="374281" y="1775015"/>
            <a:ext cx="6015365" cy="966290"/>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80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D0D0D"/>
                </a:solidFill>
                <a:effectLst/>
                <a:uLnTx/>
                <a:uFillTx/>
                <a:latin typeface="Times New Roman" panose="02020603050405020304" pitchFamily="18" charset="0"/>
                <a:ea typeface="Yu Mincho" panose="02020400000000000000" pitchFamily="18" charset="-128"/>
                <a:cs typeface="Arial" panose="020B0604020202020204" pitchFamily="34" charset="0"/>
                <a:sym typeface="Arial"/>
              </a:rPr>
              <a:t>Cho phép thiết bị thực hiện cuộc gọi điện thoại và gửi/nhận tin nhắn văn bản thông qua mạng di động.</a:t>
            </a:r>
            <a:endParaRPr kumimoji="0" lang="en-US" sz="2000" b="0" i="0" u="none" strike="noStrike" kern="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sym typeface="Arial"/>
            </a:endParaRPr>
          </a:p>
        </p:txBody>
      </p:sp>
      <p:graphicFrame>
        <p:nvGraphicFramePr>
          <p:cNvPr id="17" name="Table 16">
            <a:extLst>
              <a:ext uri="{FF2B5EF4-FFF2-40B4-BE49-F238E27FC236}">
                <a16:creationId xmlns:a16="http://schemas.microsoft.com/office/drawing/2014/main" id="{A68614EE-52C4-F0E0-136C-D6C93F753C48}"/>
              </a:ext>
            </a:extLst>
          </p:cNvPr>
          <p:cNvGraphicFramePr>
            <a:graphicFrameLocks noGrp="1"/>
          </p:cNvGraphicFramePr>
          <p:nvPr>
            <p:extLst>
              <p:ext uri="{D42A27DB-BD31-4B8C-83A1-F6EECF244321}">
                <p14:modId xmlns:p14="http://schemas.microsoft.com/office/powerpoint/2010/main" val="4008744012"/>
              </p:ext>
            </p:extLst>
          </p:nvPr>
        </p:nvGraphicFramePr>
        <p:xfrm>
          <a:off x="450260" y="3619322"/>
          <a:ext cx="6146275" cy="3045460"/>
        </p:xfrm>
        <a:graphic>
          <a:graphicData uri="http://schemas.openxmlformats.org/drawingml/2006/table">
            <a:tbl>
              <a:tblPr firstRow="1" firstCol="1" bandRow="1">
                <a:tableStyleId>{3A645A8F-6492-41C5-AB7F-6ECCB0441089}</a:tableStyleId>
              </a:tblPr>
              <a:tblGrid>
                <a:gridCol w="1367389">
                  <a:extLst>
                    <a:ext uri="{9D8B030D-6E8A-4147-A177-3AD203B41FA5}">
                      <a16:colId xmlns:a16="http://schemas.microsoft.com/office/drawing/2014/main" val="161943865"/>
                    </a:ext>
                  </a:extLst>
                </a:gridCol>
                <a:gridCol w="1706136">
                  <a:extLst>
                    <a:ext uri="{9D8B030D-6E8A-4147-A177-3AD203B41FA5}">
                      <a16:colId xmlns:a16="http://schemas.microsoft.com/office/drawing/2014/main" val="1002709856"/>
                    </a:ext>
                  </a:extLst>
                </a:gridCol>
                <a:gridCol w="1315844">
                  <a:extLst>
                    <a:ext uri="{9D8B030D-6E8A-4147-A177-3AD203B41FA5}">
                      <a16:colId xmlns:a16="http://schemas.microsoft.com/office/drawing/2014/main" val="3228744950"/>
                    </a:ext>
                  </a:extLst>
                </a:gridCol>
                <a:gridCol w="1756906">
                  <a:extLst>
                    <a:ext uri="{9D8B030D-6E8A-4147-A177-3AD203B41FA5}">
                      <a16:colId xmlns:a16="http://schemas.microsoft.com/office/drawing/2014/main" val="4232742214"/>
                    </a:ext>
                  </a:extLst>
                </a:gridCol>
              </a:tblGrid>
              <a:tr h="771361">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Số chân</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Module Sim800l</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Arduino Uno R3</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Chức năng</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8222431"/>
                  </a:ext>
                </a:extLst>
              </a:tr>
              <a:tr h="361093">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5</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TX</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Chân 6</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 </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2891968"/>
                  </a:ext>
                </a:extLst>
              </a:tr>
              <a:tr h="361093">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4</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RX</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Chân 7</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 </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35905"/>
                  </a:ext>
                </a:extLst>
              </a:tr>
              <a:tr h="771361">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2</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VCC</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 </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Nguồn dương 4.2VCD</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7124360"/>
                  </a:ext>
                </a:extLst>
              </a:tr>
              <a:tr h="771361">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6</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GND</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 </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Nối nguồn âm GND</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6406708"/>
                  </a:ext>
                </a:extLst>
              </a:tr>
            </a:tbl>
          </a:graphicData>
        </a:graphic>
      </p:graphicFrame>
      <p:sp>
        <p:nvSpPr>
          <p:cNvPr id="18" name="TextBox 17">
            <a:extLst>
              <a:ext uri="{FF2B5EF4-FFF2-40B4-BE49-F238E27FC236}">
                <a16:creationId xmlns:a16="http://schemas.microsoft.com/office/drawing/2014/main" id="{ADBB707A-9EAA-3E4E-5143-625B0C636120}"/>
              </a:ext>
            </a:extLst>
          </p:cNvPr>
          <p:cNvSpPr txBox="1"/>
          <p:nvPr/>
        </p:nvSpPr>
        <p:spPr>
          <a:xfrm>
            <a:off x="437803" y="2859540"/>
            <a:ext cx="6958163" cy="504625"/>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80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D0D0D"/>
                </a:solidFill>
                <a:effectLst/>
                <a:uLnTx/>
                <a:uFillTx/>
                <a:latin typeface="Times New Roman" panose="02020603050405020304" pitchFamily="18" charset="0"/>
                <a:ea typeface="Yu Mincho" panose="02020400000000000000" pitchFamily="18" charset="-128"/>
                <a:cs typeface="Arial" panose="020B0604020202020204" pitchFamily="34" charset="0"/>
                <a:sym typeface="Arial"/>
              </a:rPr>
              <a:t>Sơ đồ kết nối module sim800l với Arduino </a:t>
            </a:r>
            <a:r>
              <a:rPr kumimoji="0" lang="en-US" sz="2000" b="0" i="0" u="none" strike="noStrike" kern="0" cap="none" spc="0" normalizeH="0" baseline="0" noProof="0">
                <a:ln>
                  <a:noFill/>
                </a:ln>
                <a:solidFill>
                  <a:srgbClr val="0D0D0D"/>
                </a:solidFill>
                <a:effectLst/>
                <a:uLnTx/>
                <a:uFillTx/>
                <a:latin typeface="Times New Roman" panose="02020603050405020304" pitchFamily="18" charset="0"/>
                <a:ea typeface="Yu Mincho" panose="02020400000000000000" pitchFamily="18" charset="-128"/>
                <a:cs typeface="Arial" panose="020B0604020202020204" pitchFamily="34" charset="0"/>
                <a:sym typeface="Arial"/>
              </a:rPr>
              <a:t>MEGA 2560</a:t>
            </a:r>
            <a:endParaRPr kumimoji="0" lang="en-US" sz="2000" b="0" i="0" u="none" strike="noStrike" kern="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sym typeface="Arial"/>
            </a:endParaRPr>
          </a:p>
        </p:txBody>
      </p:sp>
      <p:pic>
        <p:nvPicPr>
          <p:cNvPr id="19" name="Picture 18" descr="A diagram of a device&#10;&#10;Description automatically generated">
            <a:extLst>
              <a:ext uri="{FF2B5EF4-FFF2-40B4-BE49-F238E27FC236}">
                <a16:creationId xmlns:a16="http://schemas.microsoft.com/office/drawing/2014/main" id="{0625EF54-1EE6-EF59-4497-67C956F281B8}"/>
              </a:ext>
            </a:extLst>
          </p:cNvPr>
          <p:cNvPicPr>
            <a:picLocks noChangeAspect="1"/>
          </p:cNvPicPr>
          <p:nvPr/>
        </p:nvPicPr>
        <p:blipFill>
          <a:blip r:embed="rId3"/>
          <a:stretch>
            <a:fillRect/>
          </a:stretch>
        </p:blipFill>
        <p:spPr>
          <a:xfrm>
            <a:off x="6794410" y="1774150"/>
            <a:ext cx="4959787" cy="3429000"/>
          </a:xfrm>
          <a:prstGeom prst="rect">
            <a:avLst/>
          </a:prstGeom>
        </p:spPr>
      </p:pic>
    </p:spTree>
    <p:extLst>
      <p:ext uri="{BB962C8B-B14F-4D97-AF65-F5344CB8AC3E}">
        <p14:creationId xmlns:p14="http://schemas.microsoft.com/office/powerpoint/2010/main" val="226133178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3. Thiết kế phần cứng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774EEE9-8619-3200-41DC-899296EB365E}"/>
              </a:ext>
            </a:extLst>
          </p:cNvPr>
          <p:cNvSpPr txBox="1"/>
          <p:nvPr/>
        </p:nvSpPr>
        <p:spPr>
          <a:xfrm>
            <a:off x="613512" y="1139249"/>
            <a:ext cx="60936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3.8.Khối xử lý trung tâm</a:t>
            </a:r>
          </a:p>
        </p:txBody>
      </p:sp>
      <p:sp>
        <p:nvSpPr>
          <p:cNvPr id="6" name="TextBox 5">
            <a:extLst>
              <a:ext uri="{FF2B5EF4-FFF2-40B4-BE49-F238E27FC236}">
                <a16:creationId xmlns:a16="http://schemas.microsoft.com/office/drawing/2014/main" id="{912AA59B-9E2C-F01E-6AB5-6F920E5341DA}"/>
              </a:ext>
            </a:extLst>
          </p:cNvPr>
          <p:cNvSpPr txBox="1"/>
          <p:nvPr/>
        </p:nvSpPr>
        <p:spPr>
          <a:xfrm>
            <a:off x="6387792" y="5890356"/>
            <a:ext cx="609414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kumimoji="0" lang="vi-VN"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Hình </a:t>
            </a:r>
            <a:r>
              <a:rPr kumimoji="0" lang="pt-BR"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Mô phỏng Arduino MEGA 2560</a:t>
            </a:r>
            <a:endParaRPr kumimoji="0" lang="en-US"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p:txBody>
      </p:sp>
      <p:sp>
        <p:nvSpPr>
          <p:cNvPr id="7" name="TextBox 6">
            <a:extLst>
              <a:ext uri="{FF2B5EF4-FFF2-40B4-BE49-F238E27FC236}">
                <a16:creationId xmlns:a16="http://schemas.microsoft.com/office/drawing/2014/main" id="{DCA46591-4002-86D6-BC59-4E135385EE7C}"/>
              </a:ext>
            </a:extLst>
          </p:cNvPr>
          <p:cNvSpPr txBox="1"/>
          <p:nvPr/>
        </p:nvSpPr>
        <p:spPr>
          <a:xfrm>
            <a:off x="655069" y="1539380"/>
            <a:ext cx="6928643" cy="1889620"/>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80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D0D0D"/>
                </a:solidFill>
                <a:effectLst/>
                <a:uLnTx/>
                <a:uFillTx/>
                <a:latin typeface="Times New Roman" panose="02020603050405020304" pitchFamily="18" charset="0"/>
                <a:ea typeface="Yu Mincho" panose="02020400000000000000" pitchFamily="18" charset="-128"/>
                <a:cs typeface="Arial" panose="020B0604020202020204" pitchFamily="34" charset="0"/>
                <a:sym typeface="Arial"/>
              </a:rPr>
              <a:t>Nhận dữ liệu thu thập của các khối cảm biến, xử lý dữ liệu để gửi lên khối giao tiếp SMS/GSM và điều khiên, xuất dữ liệu ra khối hiển thị để hiện thị thông tin và xuất dữ liệu tới khối báo động để điều khiển các thiết bị ngoại vi.</a:t>
            </a:r>
            <a:endParaRPr kumimoji="0" lang="en-US" sz="2000" b="0" i="0" u="none" strike="noStrike" kern="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sym typeface="Arial"/>
            </a:endParaRPr>
          </a:p>
        </p:txBody>
      </p:sp>
      <p:pic>
        <p:nvPicPr>
          <p:cNvPr id="4" name="Picture 3">
            <a:extLst>
              <a:ext uri="{FF2B5EF4-FFF2-40B4-BE49-F238E27FC236}">
                <a16:creationId xmlns:a16="http://schemas.microsoft.com/office/drawing/2014/main" id="{61892735-F477-3A31-C934-4CDE341040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92571" y="474557"/>
            <a:ext cx="3710546" cy="5186917"/>
          </a:xfrm>
          <a:prstGeom prst="rect">
            <a:avLst/>
          </a:prstGeom>
          <a:noFill/>
        </p:spPr>
      </p:pic>
      <p:graphicFrame>
        <p:nvGraphicFramePr>
          <p:cNvPr id="5" name="Table 4">
            <a:extLst>
              <a:ext uri="{FF2B5EF4-FFF2-40B4-BE49-F238E27FC236}">
                <a16:creationId xmlns:a16="http://schemas.microsoft.com/office/drawing/2014/main" id="{656D9F65-CC1D-7575-AF55-D2F7137A68DF}"/>
              </a:ext>
            </a:extLst>
          </p:cNvPr>
          <p:cNvGraphicFramePr>
            <a:graphicFrameLocks noGrp="1"/>
          </p:cNvGraphicFramePr>
          <p:nvPr>
            <p:extLst>
              <p:ext uri="{D42A27DB-BD31-4B8C-83A1-F6EECF244321}">
                <p14:modId xmlns:p14="http://schemas.microsoft.com/office/powerpoint/2010/main" val="469037832"/>
              </p:ext>
            </p:extLst>
          </p:nvPr>
        </p:nvGraphicFramePr>
        <p:xfrm>
          <a:off x="1203810" y="3869804"/>
          <a:ext cx="5829300" cy="2897632"/>
        </p:xfrm>
        <a:graphic>
          <a:graphicData uri="http://schemas.openxmlformats.org/drawingml/2006/table">
            <a:tbl>
              <a:tblPr firstRow="1" firstCol="1" bandRow="1">
                <a:tableStyleId>{3A645A8F-6492-41C5-AB7F-6ECCB0441089}</a:tableStyleId>
              </a:tblPr>
              <a:tblGrid>
                <a:gridCol w="681990">
                  <a:extLst>
                    <a:ext uri="{9D8B030D-6E8A-4147-A177-3AD203B41FA5}">
                      <a16:colId xmlns:a16="http://schemas.microsoft.com/office/drawing/2014/main" val="2179015496"/>
                    </a:ext>
                  </a:extLst>
                </a:gridCol>
                <a:gridCol w="2369185">
                  <a:extLst>
                    <a:ext uri="{9D8B030D-6E8A-4147-A177-3AD203B41FA5}">
                      <a16:colId xmlns:a16="http://schemas.microsoft.com/office/drawing/2014/main" val="3255845393"/>
                    </a:ext>
                  </a:extLst>
                </a:gridCol>
                <a:gridCol w="2778125">
                  <a:extLst>
                    <a:ext uri="{9D8B030D-6E8A-4147-A177-3AD203B41FA5}">
                      <a16:colId xmlns:a16="http://schemas.microsoft.com/office/drawing/2014/main" val="2983691720"/>
                    </a:ext>
                  </a:extLst>
                </a:gridCol>
              </a:tblGrid>
              <a:tr h="168275">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STT</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Thông số</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Giá trị</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6131495"/>
                  </a:ext>
                </a:extLst>
              </a:tr>
              <a:tr h="20320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1</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Vi điều khiển</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AVR ATmega 2560 (8bit)</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30779909"/>
                  </a:ext>
                </a:extLst>
              </a:tr>
              <a:tr h="21463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2</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Điện áp hoạt động</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7-12V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69062535"/>
                  </a:ext>
                </a:extLst>
              </a:tr>
              <a:tr h="20320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3</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Tần số hoạt động</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16MHz</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80167334"/>
                  </a:ext>
                </a:extLst>
              </a:tr>
              <a:tr h="21463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4</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Dòng tiêu thụ</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40mA</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21753792"/>
                  </a:ext>
                </a:extLst>
              </a:tr>
              <a:tr h="21463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5</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Điện áp vào giới hạn</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6-20VDC</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67551941"/>
                  </a:ext>
                </a:extLst>
              </a:tr>
              <a:tr h="21463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6</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Số chân Digital I/O</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54 chân</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3967240"/>
                  </a:ext>
                </a:extLst>
              </a:tr>
              <a:tr h="21463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7</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Số chân analog</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16 chân</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4008873"/>
                  </a:ext>
                </a:extLst>
              </a:tr>
            </a:tbl>
          </a:graphicData>
        </a:graphic>
      </p:graphicFrame>
      <p:sp>
        <p:nvSpPr>
          <p:cNvPr id="8" name="TextBox 7">
            <a:extLst>
              <a:ext uri="{FF2B5EF4-FFF2-40B4-BE49-F238E27FC236}">
                <a16:creationId xmlns:a16="http://schemas.microsoft.com/office/drawing/2014/main" id="{30C03A5C-97AE-AB4F-0A0B-A92FF110F63D}"/>
              </a:ext>
            </a:extLst>
          </p:cNvPr>
          <p:cNvSpPr txBox="1"/>
          <p:nvPr/>
        </p:nvSpPr>
        <p:spPr>
          <a:xfrm>
            <a:off x="700028" y="3376334"/>
            <a:ext cx="6303774"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Thông số kỹ thuật của Arduino MEGA 2560</a:t>
            </a:r>
          </a:p>
        </p:txBody>
      </p:sp>
    </p:spTree>
    <p:extLst>
      <p:ext uri="{BB962C8B-B14F-4D97-AF65-F5344CB8AC3E}">
        <p14:creationId xmlns:p14="http://schemas.microsoft.com/office/powerpoint/2010/main" val="267617362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3. Thiết kế phần cứng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774EEE9-8619-3200-41DC-899296EB365E}"/>
              </a:ext>
            </a:extLst>
          </p:cNvPr>
          <p:cNvSpPr txBox="1"/>
          <p:nvPr/>
        </p:nvSpPr>
        <p:spPr>
          <a:xfrm>
            <a:off x="613512" y="1139249"/>
            <a:ext cx="609361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3.9.Khối nguồn</a:t>
            </a:r>
          </a:p>
        </p:txBody>
      </p:sp>
      <p:sp>
        <p:nvSpPr>
          <p:cNvPr id="6" name="TextBox 5">
            <a:extLst>
              <a:ext uri="{FF2B5EF4-FFF2-40B4-BE49-F238E27FC236}">
                <a16:creationId xmlns:a16="http://schemas.microsoft.com/office/drawing/2014/main" id="{912AA59B-9E2C-F01E-6AB5-6F920E5341DA}"/>
              </a:ext>
            </a:extLst>
          </p:cNvPr>
          <p:cNvSpPr txBox="1"/>
          <p:nvPr/>
        </p:nvSpPr>
        <p:spPr>
          <a:xfrm>
            <a:off x="6410095" y="5489543"/>
            <a:ext cx="609414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600"/>
              </a:spcAft>
              <a:buClr>
                <a:srgbClr val="000000"/>
              </a:buClr>
              <a:buSzTx/>
              <a:buFont typeface="Arial"/>
              <a:buNone/>
              <a:tabLst/>
              <a:defRPr/>
            </a:pPr>
            <a:r>
              <a:rPr kumimoji="0" lang="vi-VN"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Hình </a:t>
            </a:r>
            <a:r>
              <a:rPr kumimoji="0" lang="pt-BR" sz="2000" b="0" i="1" u="none" strike="noStrike" kern="0" cap="none" spc="0" normalizeH="0" baseline="0" noProof="0">
                <a:ln>
                  <a:noFill/>
                </a:ln>
                <a:solidFill>
                  <a:srgbClr val="0D0D0D"/>
                </a:solidFill>
                <a:effectLst/>
                <a:uLnTx/>
                <a:uFillTx/>
                <a:latin typeface="Times New Roman" panose="02020603050405020304" pitchFamily="18" charset="0"/>
                <a:ea typeface="Times New Roman" panose="02020603050405020304" pitchFamily="18" charset="0"/>
                <a:cs typeface="Arial"/>
                <a:sym typeface="Arial"/>
              </a:rPr>
              <a:t>Mô phỏng Arduino MEGA 2560</a:t>
            </a:r>
            <a:endParaRPr kumimoji="0" lang="en-US" sz="2000" b="0" i="1" u="none" strike="noStrike" kern="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p:txBody>
      </p:sp>
      <p:sp>
        <p:nvSpPr>
          <p:cNvPr id="7" name="TextBox 6">
            <a:extLst>
              <a:ext uri="{FF2B5EF4-FFF2-40B4-BE49-F238E27FC236}">
                <a16:creationId xmlns:a16="http://schemas.microsoft.com/office/drawing/2014/main" id="{DCA46591-4002-86D6-BC59-4E135385EE7C}"/>
              </a:ext>
            </a:extLst>
          </p:cNvPr>
          <p:cNvSpPr txBox="1"/>
          <p:nvPr/>
        </p:nvSpPr>
        <p:spPr>
          <a:xfrm>
            <a:off x="655069" y="1539380"/>
            <a:ext cx="6928643" cy="504625"/>
          </a:xfrm>
          <a:prstGeom prst="rect">
            <a:avLst/>
          </a:prstGeom>
          <a:noFill/>
        </p:spPr>
        <p:txBody>
          <a:bodyPr wrap="square" rtlCol="0">
            <a:spAutoFit/>
          </a:bodyPr>
          <a:lstStyle/>
          <a:p>
            <a:pPr marL="342900" marR="0" lvl="0" indent="-342900" algn="just" defTabSz="914400" rtl="0" eaLnBrk="1" fontAlgn="auto" latinLnBrk="0" hangingPunct="1">
              <a:lnSpc>
                <a:spcPct val="150000"/>
              </a:lnSpc>
              <a:spcBef>
                <a:spcPts val="0"/>
              </a:spcBef>
              <a:spcAft>
                <a:spcPts val="80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D0D0D"/>
                </a:solidFill>
                <a:effectLst/>
                <a:uLnTx/>
                <a:uFillTx/>
                <a:latin typeface="Times New Roman" panose="02020603050405020304" pitchFamily="18" charset="0"/>
                <a:ea typeface="Yu Mincho" panose="02020400000000000000" pitchFamily="18" charset="-128"/>
                <a:cs typeface="Arial" panose="020B0604020202020204" pitchFamily="34" charset="0"/>
                <a:sym typeface="Arial"/>
              </a:rPr>
              <a:t>Thực hiện việc cấp nguồn cho các khối khác hoạt động.</a:t>
            </a:r>
            <a:endParaRPr kumimoji="0" lang="en-US" sz="2000" b="0" i="0" u="none" strike="noStrike" kern="0" cap="none" spc="0" normalizeH="0" baseline="0" noProof="0">
              <a:ln>
                <a:noFill/>
              </a:ln>
              <a:solidFill>
                <a:srgbClr val="000000"/>
              </a:solidFill>
              <a:effectLst/>
              <a:uLnTx/>
              <a:uFillTx/>
              <a:latin typeface="Calibri" panose="020F0502020204030204" pitchFamily="34" charset="0"/>
              <a:ea typeface="Yu Mincho" panose="02020400000000000000" pitchFamily="18" charset="-128"/>
              <a:cs typeface="Arial" panose="020B0604020202020204" pitchFamily="34" charset="0"/>
              <a:sym typeface="Arial"/>
            </a:endParaRPr>
          </a:p>
        </p:txBody>
      </p:sp>
      <p:sp>
        <p:nvSpPr>
          <p:cNvPr id="8" name="TextBox 7">
            <a:extLst>
              <a:ext uri="{FF2B5EF4-FFF2-40B4-BE49-F238E27FC236}">
                <a16:creationId xmlns:a16="http://schemas.microsoft.com/office/drawing/2014/main" id="{30C03A5C-97AE-AB4F-0A0B-A92FF110F63D}"/>
              </a:ext>
            </a:extLst>
          </p:cNvPr>
          <p:cNvSpPr txBox="1"/>
          <p:nvPr/>
        </p:nvSpPr>
        <p:spPr>
          <a:xfrm>
            <a:off x="655069" y="2136544"/>
            <a:ext cx="6303774"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Thông số Dòng tiêu thụ và điện áp của các linh kiện</a:t>
            </a:r>
          </a:p>
        </p:txBody>
      </p:sp>
      <p:pic>
        <p:nvPicPr>
          <p:cNvPr id="9" name="Picture 8" descr="A diagram of a adapter&#10;&#10;Description automatically generated">
            <a:extLst>
              <a:ext uri="{FF2B5EF4-FFF2-40B4-BE49-F238E27FC236}">
                <a16:creationId xmlns:a16="http://schemas.microsoft.com/office/drawing/2014/main" id="{28EBFD36-25E3-87DE-58F7-DE809E8C2DBB}"/>
              </a:ext>
            </a:extLst>
          </p:cNvPr>
          <p:cNvPicPr>
            <a:picLocks noChangeAspect="1"/>
          </p:cNvPicPr>
          <p:nvPr/>
        </p:nvPicPr>
        <p:blipFill>
          <a:blip r:embed="rId3"/>
          <a:stretch>
            <a:fillRect/>
          </a:stretch>
        </p:blipFill>
        <p:spPr>
          <a:xfrm>
            <a:off x="6699248" y="2595740"/>
            <a:ext cx="5011421" cy="2722880"/>
          </a:xfrm>
          <a:prstGeom prst="rect">
            <a:avLst/>
          </a:prstGeom>
        </p:spPr>
      </p:pic>
      <p:graphicFrame>
        <p:nvGraphicFramePr>
          <p:cNvPr id="10" name="Table 9">
            <a:extLst>
              <a:ext uri="{FF2B5EF4-FFF2-40B4-BE49-F238E27FC236}">
                <a16:creationId xmlns:a16="http://schemas.microsoft.com/office/drawing/2014/main" id="{8ECFE867-8DF4-EC22-84B9-7D98B6AD6F3F}"/>
              </a:ext>
            </a:extLst>
          </p:cNvPr>
          <p:cNvGraphicFramePr>
            <a:graphicFrameLocks noGrp="1"/>
          </p:cNvGraphicFramePr>
          <p:nvPr>
            <p:extLst>
              <p:ext uri="{D42A27DB-BD31-4B8C-83A1-F6EECF244321}">
                <p14:modId xmlns:p14="http://schemas.microsoft.com/office/powerpoint/2010/main" val="3431669576"/>
              </p:ext>
            </p:extLst>
          </p:nvPr>
        </p:nvGraphicFramePr>
        <p:xfrm>
          <a:off x="478972" y="2761403"/>
          <a:ext cx="6140128" cy="3622040"/>
        </p:xfrm>
        <a:graphic>
          <a:graphicData uri="http://schemas.openxmlformats.org/drawingml/2006/table">
            <a:tbl>
              <a:tblPr firstRow="1" firstCol="1" bandRow="1">
                <a:tableStyleId>{3A645A8F-6492-41C5-AB7F-6ECCB0441089}</a:tableStyleId>
              </a:tblPr>
              <a:tblGrid>
                <a:gridCol w="560174">
                  <a:extLst>
                    <a:ext uri="{9D8B030D-6E8A-4147-A177-3AD203B41FA5}">
                      <a16:colId xmlns:a16="http://schemas.microsoft.com/office/drawing/2014/main" val="27556882"/>
                    </a:ext>
                  </a:extLst>
                </a:gridCol>
                <a:gridCol w="2533230">
                  <a:extLst>
                    <a:ext uri="{9D8B030D-6E8A-4147-A177-3AD203B41FA5}">
                      <a16:colId xmlns:a16="http://schemas.microsoft.com/office/drawing/2014/main" val="663581712"/>
                    </a:ext>
                  </a:extLst>
                </a:gridCol>
                <a:gridCol w="1576267">
                  <a:extLst>
                    <a:ext uri="{9D8B030D-6E8A-4147-A177-3AD203B41FA5}">
                      <a16:colId xmlns:a16="http://schemas.microsoft.com/office/drawing/2014/main" val="1895499734"/>
                    </a:ext>
                  </a:extLst>
                </a:gridCol>
                <a:gridCol w="1470457">
                  <a:extLst>
                    <a:ext uri="{9D8B030D-6E8A-4147-A177-3AD203B41FA5}">
                      <a16:colId xmlns:a16="http://schemas.microsoft.com/office/drawing/2014/main" val="3730377819"/>
                    </a:ext>
                  </a:extLst>
                </a:gridCol>
              </a:tblGrid>
              <a:tr h="24892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STT</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Thiết bị</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Dòng tiêu thụ</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Điện áp</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32971041"/>
                  </a:ext>
                </a:extLst>
              </a:tr>
              <a:tr h="24892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1</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Arduino MEGA 2560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1A</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5V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8080312"/>
                  </a:ext>
                </a:extLst>
              </a:tr>
              <a:tr h="24892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2</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Cảm biến DHT11</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Vài mA</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2.5-5.5V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71951972"/>
                  </a:ext>
                </a:extLst>
              </a:tr>
              <a:tr h="243205">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3</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Cảm biến khí gas MQ2</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1.5mA</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5V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3061846"/>
                  </a:ext>
                </a:extLst>
              </a:tr>
              <a:tr h="243205">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4</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Cảm biến quan trở</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 </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3.3 – 5V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6303526"/>
                  </a:ext>
                </a:extLst>
              </a:tr>
              <a:tr h="243205">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5</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Module Sim800L</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1A</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4.2V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9823804"/>
                  </a:ext>
                </a:extLst>
              </a:tr>
              <a:tr h="243205">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6</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Cảm biến vân tay AS608</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&lt;60mA</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3.8 – 7 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6462081"/>
                  </a:ext>
                </a:extLst>
              </a:tr>
              <a:tr h="248920">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7</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LCD 16x2 I2C</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0.6mA</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5V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62214758"/>
                  </a:ext>
                </a:extLst>
              </a:tr>
              <a:tr h="160655">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8</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Buzzer</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25mA</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5V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3126880"/>
                  </a:ext>
                </a:extLst>
              </a:tr>
              <a:tr h="160655">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9</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Quạt</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0.25A</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kern="0">
                          <a:effectLst/>
                          <a:latin typeface="Times New Roman" panose="02020603050405020304" pitchFamily="18" charset="0"/>
                          <a:cs typeface="Times New Roman" panose="02020603050405020304" pitchFamily="18" charset="0"/>
                        </a:rPr>
                        <a:t>5V</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14842296"/>
                  </a:ext>
                </a:extLst>
              </a:tr>
            </a:tbl>
          </a:graphicData>
        </a:graphic>
      </p:graphicFrame>
    </p:spTree>
    <p:extLst>
      <p:ext uri="{BB962C8B-B14F-4D97-AF65-F5344CB8AC3E}">
        <p14:creationId xmlns:p14="http://schemas.microsoft.com/office/powerpoint/2010/main" val="355761523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3" descr="A blue circuit board with many wires&#10;&#10;Description automatically generated">
            <a:extLst>
              <a:ext uri="{FF2B5EF4-FFF2-40B4-BE49-F238E27FC236}">
                <a16:creationId xmlns:a16="http://schemas.microsoft.com/office/drawing/2014/main" id="{DBC15680-C3E8-C552-0C15-CA6C2FC2E5B3}"/>
              </a:ext>
            </a:extLst>
          </p:cNvPr>
          <p:cNvPicPr>
            <a:picLocks noChangeAspect="1"/>
          </p:cNvPicPr>
          <p:nvPr/>
        </p:nvPicPr>
        <p:blipFill>
          <a:blip r:embed="rId3"/>
          <a:stretch>
            <a:fillRect/>
          </a:stretch>
        </p:blipFill>
        <p:spPr>
          <a:xfrm>
            <a:off x="-1709234" y="555757"/>
            <a:ext cx="11530361" cy="6493795"/>
          </a:xfrm>
          <a:prstGeom prst="rect">
            <a:avLst/>
          </a:prstGeom>
        </p:spPr>
      </p:pic>
    </p:spTree>
    <p:extLst>
      <p:ext uri="{BB962C8B-B14F-4D97-AF65-F5344CB8AC3E}">
        <p14:creationId xmlns:p14="http://schemas.microsoft.com/office/powerpoint/2010/main" val="272546609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grpSp>
        <p:nvGrpSpPr>
          <p:cNvPr id="395" name="Google Shape;395;p50"/>
          <p:cNvGrpSpPr/>
          <p:nvPr/>
        </p:nvGrpSpPr>
        <p:grpSpPr>
          <a:xfrm>
            <a:off x="9029701" y="0"/>
            <a:ext cx="3162298" cy="5508000"/>
            <a:chOff x="6772275" y="0"/>
            <a:chExt cx="2371724" cy="4131000"/>
          </a:xfrm>
        </p:grpSpPr>
        <p:sp>
          <p:nvSpPr>
            <p:cNvPr id="396" name="Google Shape;396;p50"/>
            <p:cNvSpPr/>
            <p:nvPr/>
          </p:nvSpPr>
          <p:spPr>
            <a:xfrm flipH="1">
              <a:off x="6772275" y="1012500"/>
              <a:ext cx="2371724" cy="870000"/>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cxnSp>
          <p:nvCxnSpPr>
            <p:cNvPr id="397" name="Google Shape;397;p50"/>
            <p:cNvCxnSpPr/>
            <p:nvPr/>
          </p:nvCxnSpPr>
          <p:spPr>
            <a:xfrm rot="10800000">
              <a:off x="8432750" y="0"/>
              <a:ext cx="0" cy="4131000"/>
            </a:xfrm>
            <a:prstGeom prst="straightConnector1">
              <a:avLst/>
            </a:prstGeom>
            <a:noFill/>
            <a:ln w="9525" cap="flat" cmpd="sng">
              <a:solidFill>
                <a:schemeClr val="dk1"/>
              </a:solidFill>
              <a:prstDash val="solid"/>
              <a:round/>
              <a:headEnd type="none" w="med" len="med"/>
              <a:tailEnd type="none" w="med" len="med"/>
            </a:ln>
          </p:spPr>
        </p:cxnSp>
      </p:grpSp>
      <p:sp>
        <p:nvSpPr>
          <p:cNvPr id="398" name="Google Shape;398;p50"/>
          <p:cNvSpPr txBox="1">
            <a:spLocks noGrp="1"/>
          </p:cNvSpPr>
          <p:nvPr>
            <p:ph type="title"/>
          </p:nvPr>
        </p:nvSpPr>
        <p:spPr>
          <a:xfrm flipH="1">
            <a:off x="6772274" y="2715067"/>
            <a:ext cx="4360169" cy="1970000"/>
          </a:xfrm>
          <a:prstGeom prst="rect">
            <a:avLst/>
          </a:prstGeom>
        </p:spPr>
        <p:txBody>
          <a:bodyPr spcFirstLastPara="1" wrap="square" lIns="121900" tIns="121900" rIns="121900" bIns="121900" anchor="t" anchorCtr="0">
            <a:noAutofit/>
          </a:bodyPr>
          <a:lstStyle/>
          <a:p>
            <a:r>
              <a:rPr lang="en-US" sz="6400" b="1">
                <a:latin typeface="+mn-lt"/>
                <a:cs typeface="Calibri" panose="020F0502020204030204" pitchFamily="34" charset="0"/>
              </a:rPr>
              <a:t>LƯU ĐỒ</a:t>
            </a:r>
            <a:endParaRPr lang="vi-VN" sz="6400" b="1">
              <a:latin typeface="+mn-lt"/>
              <a:cs typeface="Calibri" panose="020F0502020204030204" pitchFamily="34" charset="0"/>
            </a:endParaRPr>
          </a:p>
        </p:txBody>
      </p:sp>
      <p:sp>
        <p:nvSpPr>
          <p:cNvPr id="3" name="Slide Number Placeholder 1">
            <a:extLst>
              <a:ext uri="{FF2B5EF4-FFF2-40B4-BE49-F238E27FC236}">
                <a16:creationId xmlns:a16="http://schemas.microsoft.com/office/drawing/2014/main" id="{6ED956C0-CE4F-F89E-B492-76AD400519A7}"/>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19</a:t>
            </a:fld>
            <a:endParaRPr lang="en-US" sz="1800"/>
          </a:p>
        </p:txBody>
      </p:sp>
      <p:sp>
        <p:nvSpPr>
          <p:cNvPr id="2" name="Google Shape;336;p45">
            <a:extLst>
              <a:ext uri="{FF2B5EF4-FFF2-40B4-BE49-F238E27FC236}">
                <a16:creationId xmlns:a16="http://schemas.microsoft.com/office/drawing/2014/main" id="{6B629671-31E4-A4FA-FDF1-005923C43BF8}"/>
              </a:ext>
            </a:extLst>
          </p:cNvPr>
          <p:cNvSpPr txBox="1">
            <a:spLocks noGrp="1"/>
          </p:cNvSpPr>
          <p:nvPr>
            <p:ph type="title" idx="2"/>
          </p:nvPr>
        </p:nvSpPr>
        <p:spPr>
          <a:xfrm>
            <a:off x="8743948" y="1350000"/>
            <a:ext cx="1820656" cy="1160000"/>
          </a:xfrm>
          <a:prstGeom prst="rect">
            <a:avLst/>
          </a:prstGeom>
        </p:spPr>
        <p:txBody>
          <a:bodyPr spcFirstLastPara="1" wrap="square" lIns="121900" tIns="121900" rIns="121900" bIns="121900" anchor="ctr" anchorCtr="0">
            <a:noAutofit/>
          </a:bodyPr>
          <a:lstStyle/>
          <a:p>
            <a:r>
              <a:rPr lang="en-US" sz="6600" b="1">
                <a:latin typeface="+mn-lt"/>
              </a:rPr>
              <a:t>04</a:t>
            </a:r>
            <a:endParaRPr sz="6600" b="1">
              <a:latin typeface="+mn-lt"/>
            </a:endParaRPr>
          </a:p>
        </p:txBody>
      </p:sp>
    </p:spTree>
    <p:extLst>
      <p:ext uri="{BB962C8B-B14F-4D97-AF65-F5344CB8AC3E}">
        <p14:creationId xmlns:p14="http://schemas.microsoft.com/office/powerpoint/2010/main" val="315455796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7" name="Google Shape;305;p43">
            <a:extLst>
              <a:ext uri="{FF2B5EF4-FFF2-40B4-BE49-F238E27FC236}">
                <a16:creationId xmlns:a16="http://schemas.microsoft.com/office/drawing/2014/main" id="{1F107DB7-1610-3E55-7DC7-0CA94307583E}"/>
              </a:ext>
            </a:extLst>
          </p:cNvPr>
          <p:cNvSpPr/>
          <p:nvPr/>
        </p:nvSpPr>
        <p:spPr>
          <a:xfrm rot="16200000">
            <a:off x="9574746" y="4240746"/>
            <a:ext cx="538131" cy="4696377"/>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305" name="Google Shape;305;p43"/>
          <p:cNvSpPr/>
          <p:nvPr/>
        </p:nvSpPr>
        <p:spPr>
          <a:xfrm>
            <a:off x="6727307" y="1053466"/>
            <a:ext cx="1137200" cy="4696377"/>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grpSp>
        <p:nvGrpSpPr>
          <p:cNvPr id="306" name="Google Shape;306;p43"/>
          <p:cNvGrpSpPr/>
          <p:nvPr/>
        </p:nvGrpSpPr>
        <p:grpSpPr>
          <a:xfrm>
            <a:off x="0" y="1053468"/>
            <a:ext cx="5477600" cy="4696377"/>
            <a:chOff x="0" y="1451000"/>
            <a:chExt cx="4108200" cy="3692400"/>
          </a:xfrm>
        </p:grpSpPr>
        <p:sp>
          <p:nvSpPr>
            <p:cNvPr id="307" name="Google Shape;307;p43"/>
            <p:cNvSpPr/>
            <p:nvPr/>
          </p:nvSpPr>
          <p:spPr>
            <a:xfrm>
              <a:off x="1005300" y="1451000"/>
              <a:ext cx="852900" cy="3692400"/>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cxnSp>
          <p:nvCxnSpPr>
            <p:cNvPr id="308" name="Google Shape;308;p43"/>
            <p:cNvCxnSpPr/>
            <p:nvPr/>
          </p:nvCxnSpPr>
          <p:spPr>
            <a:xfrm>
              <a:off x="0" y="5143400"/>
              <a:ext cx="4108200" cy="0"/>
            </a:xfrm>
            <a:prstGeom prst="straightConnector1">
              <a:avLst/>
            </a:prstGeom>
            <a:noFill/>
            <a:ln w="9525" cap="flat" cmpd="sng">
              <a:solidFill>
                <a:schemeClr val="dk1"/>
              </a:solidFill>
              <a:prstDash val="solid"/>
              <a:round/>
              <a:headEnd type="none" w="med" len="med"/>
              <a:tailEnd type="none" w="med" len="med"/>
            </a:ln>
          </p:spPr>
        </p:cxnSp>
      </p:grpSp>
      <p:sp>
        <p:nvSpPr>
          <p:cNvPr id="309" name="Google Shape;309;p43"/>
          <p:cNvSpPr txBox="1">
            <a:spLocks noGrp="1"/>
          </p:cNvSpPr>
          <p:nvPr>
            <p:ph type="title"/>
          </p:nvPr>
        </p:nvSpPr>
        <p:spPr>
          <a:xfrm>
            <a:off x="951000" y="237925"/>
            <a:ext cx="10290000" cy="733200"/>
          </a:xfrm>
          <a:prstGeom prst="rect">
            <a:avLst/>
          </a:prstGeom>
        </p:spPr>
        <p:txBody>
          <a:bodyPr spcFirstLastPara="1" wrap="square" lIns="121900" tIns="121900" rIns="121900" bIns="121900" anchor="t" anchorCtr="0">
            <a:noAutofit/>
          </a:bodyPr>
          <a:lstStyle/>
          <a:p>
            <a:r>
              <a:rPr lang="en-US" sz="3600" b="1">
                <a:latin typeface="+mn-lt"/>
                <a:cs typeface="Calibri" panose="020F0502020204030204" pitchFamily="34" charset="0"/>
              </a:rPr>
              <a:t>NỘI DUNG BÁO CÁO</a:t>
            </a:r>
            <a:endParaRPr sz="3600" b="1">
              <a:latin typeface="+mn-lt"/>
              <a:cs typeface="Calibri" panose="020F0502020204030204" pitchFamily="34" charset="0"/>
            </a:endParaRPr>
          </a:p>
        </p:txBody>
      </p:sp>
      <p:sp>
        <p:nvSpPr>
          <p:cNvPr id="311" name="Google Shape;311;p43"/>
          <p:cNvSpPr txBox="1">
            <a:spLocks noGrp="1"/>
          </p:cNvSpPr>
          <p:nvPr>
            <p:ph type="subTitle" idx="2"/>
          </p:nvPr>
        </p:nvSpPr>
        <p:spPr>
          <a:xfrm>
            <a:off x="7880107" y="1265514"/>
            <a:ext cx="4280693" cy="1317575"/>
          </a:xfrm>
          <a:prstGeom prst="rect">
            <a:avLst/>
          </a:prstGeom>
        </p:spPr>
        <p:txBody>
          <a:bodyPr spcFirstLastPara="1" wrap="square" lIns="121900" tIns="121900" rIns="121900" bIns="121900" anchor="b" anchorCtr="0">
            <a:noAutofit/>
          </a:bodyPr>
          <a:lstStyle/>
          <a:p>
            <a:pPr marL="0" indent="0"/>
            <a:r>
              <a:rPr lang="en-US" sz="3600">
                <a:latin typeface="+mn-lt"/>
                <a:cs typeface="Calibri" panose="020F0502020204030204" pitchFamily="34" charset="0"/>
              </a:rPr>
              <a:t>Yêu cầu hệ thống và sơ đồ khối	</a:t>
            </a:r>
          </a:p>
        </p:txBody>
      </p:sp>
      <p:sp>
        <p:nvSpPr>
          <p:cNvPr id="312" name="Google Shape;312;p43"/>
          <p:cNvSpPr txBox="1">
            <a:spLocks noGrp="1"/>
          </p:cNvSpPr>
          <p:nvPr>
            <p:ph type="title" idx="3"/>
          </p:nvPr>
        </p:nvSpPr>
        <p:spPr>
          <a:xfrm>
            <a:off x="1289585" y="1108156"/>
            <a:ext cx="1168400" cy="1285904"/>
          </a:xfrm>
          <a:prstGeom prst="rect">
            <a:avLst/>
          </a:prstGeom>
        </p:spPr>
        <p:txBody>
          <a:bodyPr spcFirstLastPara="1" wrap="square" lIns="121900" tIns="121900" rIns="121900" bIns="121900" anchor="ctr" anchorCtr="0">
            <a:noAutofit/>
          </a:bodyPr>
          <a:lstStyle/>
          <a:p>
            <a:r>
              <a:rPr lang="en" b="1"/>
              <a:t>01</a:t>
            </a:r>
            <a:endParaRPr b="1"/>
          </a:p>
        </p:txBody>
      </p:sp>
      <p:sp>
        <p:nvSpPr>
          <p:cNvPr id="314" name="Google Shape;314;p43"/>
          <p:cNvSpPr txBox="1">
            <a:spLocks noGrp="1"/>
          </p:cNvSpPr>
          <p:nvPr>
            <p:ph type="subTitle" idx="5"/>
          </p:nvPr>
        </p:nvSpPr>
        <p:spPr>
          <a:xfrm>
            <a:off x="2482660" y="2737293"/>
            <a:ext cx="4253956" cy="733200"/>
          </a:xfrm>
          <a:prstGeom prst="rect">
            <a:avLst/>
          </a:prstGeom>
        </p:spPr>
        <p:txBody>
          <a:bodyPr spcFirstLastPara="1" wrap="square" lIns="121900" tIns="121900" rIns="121900" bIns="121900" anchor="b" anchorCtr="0">
            <a:noAutofit/>
          </a:bodyPr>
          <a:lstStyle/>
          <a:p>
            <a:pPr marL="0" indent="0"/>
            <a:r>
              <a:rPr lang="en-US" sz="3600">
                <a:latin typeface="+mn-lt"/>
                <a:cs typeface="Calibri" panose="020F0502020204030204" pitchFamily="34" charset="0"/>
              </a:rPr>
              <a:t>Thiết kế phần cứng</a:t>
            </a:r>
            <a:endParaRPr sz="3600">
              <a:latin typeface="+mn-lt"/>
              <a:cs typeface="Calibri" panose="020F0502020204030204" pitchFamily="34" charset="0"/>
            </a:endParaRPr>
          </a:p>
        </p:txBody>
      </p:sp>
      <p:sp>
        <p:nvSpPr>
          <p:cNvPr id="315" name="Google Shape;315;p43"/>
          <p:cNvSpPr txBox="1">
            <a:spLocks noGrp="1"/>
          </p:cNvSpPr>
          <p:nvPr>
            <p:ph type="title" idx="6"/>
          </p:nvPr>
        </p:nvSpPr>
        <p:spPr>
          <a:xfrm>
            <a:off x="1339169" y="2264596"/>
            <a:ext cx="1168400" cy="1537200"/>
          </a:xfrm>
          <a:prstGeom prst="rect">
            <a:avLst/>
          </a:prstGeom>
        </p:spPr>
        <p:txBody>
          <a:bodyPr spcFirstLastPara="1" wrap="square" lIns="121900" tIns="121900" rIns="121900" bIns="121900" anchor="ctr" anchorCtr="0">
            <a:noAutofit/>
          </a:bodyPr>
          <a:lstStyle/>
          <a:p>
            <a:r>
              <a:rPr lang="en" b="1"/>
              <a:t>03</a:t>
            </a:r>
            <a:endParaRPr b="1"/>
          </a:p>
        </p:txBody>
      </p:sp>
      <p:sp>
        <p:nvSpPr>
          <p:cNvPr id="317" name="Google Shape;317;p43"/>
          <p:cNvSpPr txBox="1">
            <a:spLocks noGrp="1"/>
          </p:cNvSpPr>
          <p:nvPr>
            <p:ph type="subTitle" idx="8"/>
          </p:nvPr>
        </p:nvSpPr>
        <p:spPr>
          <a:xfrm>
            <a:off x="2442151" y="1420082"/>
            <a:ext cx="3962465" cy="668094"/>
          </a:xfrm>
          <a:prstGeom prst="rect">
            <a:avLst/>
          </a:prstGeom>
        </p:spPr>
        <p:txBody>
          <a:bodyPr spcFirstLastPara="1" wrap="square" lIns="121900" tIns="121900" rIns="121900" bIns="121900" anchor="b" anchorCtr="0">
            <a:noAutofit/>
          </a:bodyPr>
          <a:lstStyle/>
          <a:p>
            <a:pPr marL="0" indent="0"/>
            <a:r>
              <a:rPr lang="en-US" sz="3600">
                <a:latin typeface="+mn-lt"/>
                <a:cs typeface="Calibri" panose="020F0502020204030204" pitchFamily="34" charset="0"/>
              </a:rPr>
              <a:t>Giới thiệu </a:t>
            </a:r>
          </a:p>
        </p:txBody>
      </p:sp>
      <p:sp>
        <p:nvSpPr>
          <p:cNvPr id="318" name="Google Shape;318;p43"/>
          <p:cNvSpPr txBox="1">
            <a:spLocks noGrp="1"/>
          </p:cNvSpPr>
          <p:nvPr>
            <p:ph type="title" idx="9"/>
          </p:nvPr>
        </p:nvSpPr>
        <p:spPr>
          <a:xfrm>
            <a:off x="6711707" y="1136531"/>
            <a:ext cx="1168400" cy="1537200"/>
          </a:xfrm>
          <a:prstGeom prst="rect">
            <a:avLst/>
          </a:prstGeom>
        </p:spPr>
        <p:txBody>
          <a:bodyPr spcFirstLastPara="1" wrap="square" lIns="121900" tIns="121900" rIns="121900" bIns="121900" anchor="ctr" anchorCtr="0">
            <a:noAutofit/>
          </a:bodyPr>
          <a:lstStyle/>
          <a:p>
            <a:r>
              <a:rPr lang="en" b="1"/>
              <a:t>02</a:t>
            </a:r>
            <a:endParaRPr b="1"/>
          </a:p>
        </p:txBody>
      </p:sp>
      <p:sp>
        <p:nvSpPr>
          <p:cNvPr id="320" name="Google Shape;320;p43"/>
          <p:cNvSpPr txBox="1">
            <a:spLocks noGrp="1"/>
          </p:cNvSpPr>
          <p:nvPr>
            <p:ph type="subTitle" idx="14"/>
          </p:nvPr>
        </p:nvSpPr>
        <p:spPr>
          <a:xfrm>
            <a:off x="7895707" y="2122813"/>
            <a:ext cx="4085939" cy="1350424"/>
          </a:xfrm>
          <a:prstGeom prst="rect">
            <a:avLst/>
          </a:prstGeom>
        </p:spPr>
        <p:txBody>
          <a:bodyPr spcFirstLastPara="1" wrap="square" lIns="121900" tIns="121900" rIns="121900" bIns="121900" anchor="b" anchorCtr="0">
            <a:noAutofit/>
          </a:bodyPr>
          <a:lstStyle/>
          <a:p>
            <a:pPr marL="0" indent="0"/>
            <a:r>
              <a:rPr lang="en" sz="3600">
                <a:latin typeface="+mn-lt"/>
                <a:cs typeface="Calibri" panose="020F0502020204030204" pitchFamily="34" charset="0"/>
              </a:rPr>
              <a:t>Lưu đồ</a:t>
            </a:r>
            <a:endParaRPr sz="3600">
              <a:latin typeface="+mn-lt"/>
              <a:cs typeface="Calibri" panose="020F0502020204030204" pitchFamily="34" charset="0"/>
            </a:endParaRPr>
          </a:p>
        </p:txBody>
      </p:sp>
      <p:sp>
        <p:nvSpPr>
          <p:cNvPr id="321" name="Google Shape;321;p43"/>
          <p:cNvSpPr txBox="1">
            <a:spLocks noGrp="1"/>
          </p:cNvSpPr>
          <p:nvPr>
            <p:ph type="title" idx="15"/>
          </p:nvPr>
        </p:nvSpPr>
        <p:spPr>
          <a:xfrm>
            <a:off x="6696107" y="2362433"/>
            <a:ext cx="1168400" cy="1537200"/>
          </a:xfrm>
          <a:prstGeom prst="rect">
            <a:avLst/>
          </a:prstGeom>
        </p:spPr>
        <p:txBody>
          <a:bodyPr spcFirstLastPara="1" wrap="square" lIns="121900" tIns="121900" rIns="121900" bIns="121900" anchor="ctr" anchorCtr="0">
            <a:noAutofit/>
          </a:bodyPr>
          <a:lstStyle/>
          <a:p>
            <a:r>
              <a:rPr lang="en" b="1"/>
              <a:t>04</a:t>
            </a:r>
            <a:endParaRPr b="1"/>
          </a:p>
        </p:txBody>
      </p:sp>
      <p:sp>
        <p:nvSpPr>
          <p:cNvPr id="2" name="Google Shape;321;p43">
            <a:extLst>
              <a:ext uri="{FF2B5EF4-FFF2-40B4-BE49-F238E27FC236}">
                <a16:creationId xmlns:a16="http://schemas.microsoft.com/office/drawing/2014/main" id="{099BE364-3702-9A53-549F-97527318FB8E}"/>
              </a:ext>
            </a:extLst>
          </p:cNvPr>
          <p:cNvSpPr txBox="1">
            <a:spLocks/>
          </p:cNvSpPr>
          <p:nvPr/>
        </p:nvSpPr>
        <p:spPr>
          <a:xfrm>
            <a:off x="1309200" y="3640265"/>
            <a:ext cx="1168400" cy="153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Golos Text"/>
              <a:buNone/>
              <a:defRPr sz="34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9pPr>
          </a:lstStyle>
          <a:p>
            <a:r>
              <a:rPr lang="en" sz="4533" b="1"/>
              <a:t>05</a:t>
            </a:r>
          </a:p>
        </p:txBody>
      </p:sp>
      <p:sp>
        <p:nvSpPr>
          <p:cNvPr id="3" name="Google Shape;321;p43">
            <a:extLst>
              <a:ext uri="{FF2B5EF4-FFF2-40B4-BE49-F238E27FC236}">
                <a16:creationId xmlns:a16="http://schemas.microsoft.com/office/drawing/2014/main" id="{F5432360-2C05-236A-4C36-85B335A00591}"/>
              </a:ext>
            </a:extLst>
          </p:cNvPr>
          <p:cNvSpPr txBox="1">
            <a:spLocks/>
          </p:cNvSpPr>
          <p:nvPr/>
        </p:nvSpPr>
        <p:spPr>
          <a:xfrm>
            <a:off x="6696107" y="3682113"/>
            <a:ext cx="1168400" cy="15372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600"/>
              <a:buFont typeface="Golos Text"/>
              <a:buNone/>
              <a:defRPr sz="34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4600"/>
              <a:buFont typeface="Golos Text"/>
              <a:buNone/>
              <a:defRPr sz="4600" b="0" i="0" u="none" strike="noStrike" cap="none">
                <a:solidFill>
                  <a:schemeClr val="dk1"/>
                </a:solidFill>
                <a:latin typeface="Golos Text"/>
                <a:ea typeface="Golos Text"/>
                <a:cs typeface="Golos Text"/>
                <a:sym typeface="Golos Text"/>
              </a:defRPr>
            </a:lvl9pPr>
          </a:lstStyle>
          <a:p>
            <a:r>
              <a:rPr lang="en" sz="4533" b="1"/>
              <a:t>06</a:t>
            </a:r>
          </a:p>
        </p:txBody>
      </p:sp>
      <p:sp>
        <p:nvSpPr>
          <p:cNvPr id="15" name="Google Shape;314;p43">
            <a:extLst>
              <a:ext uri="{FF2B5EF4-FFF2-40B4-BE49-F238E27FC236}">
                <a16:creationId xmlns:a16="http://schemas.microsoft.com/office/drawing/2014/main" id="{F97ADEB1-116B-11BC-85FA-6C230929FE1B}"/>
              </a:ext>
            </a:extLst>
          </p:cNvPr>
          <p:cNvSpPr txBox="1">
            <a:spLocks/>
          </p:cNvSpPr>
          <p:nvPr/>
        </p:nvSpPr>
        <p:spPr>
          <a:xfrm>
            <a:off x="2442151" y="4034606"/>
            <a:ext cx="4944487" cy="76635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en-US" sz="3600">
                <a:latin typeface="+mj-lt"/>
                <a:cs typeface="Calibri" panose="020F0502020204030204" pitchFamily="34" charset="0"/>
              </a:rPr>
              <a:t>Kết quả thực hiện </a:t>
            </a:r>
          </a:p>
        </p:txBody>
      </p:sp>
      <p:sp>
        <p:nvSpPr>
          <p:cNvPr id="18" name="Google Shape;314;p43">
            <a:extLst>
              <a:ext uri="{FF2B5EF4-FFF2-40B4-BE49-F238E27FC236}">
                <a16:creationId xmlns:a16="http://schemas.microsoft.com/office/drawing/2014/main" id="{A4153CEC-1E6F-F74B-B17F-A0F51CC0E905}"/>
              </a:ext>
            </a:extLst>
          </p:cNvPr>
          <p:cNvSpPr txBox="1">
            <a:spLocks/>
          </p:cNvSpPr>
          <p:nvPr/>
        </p:nvSpPr>
        <p:spPr>
          <a:xfrm>
            <a:off x="7880107" y="4084606"/>
            <a:ext cx="4253956" cy="106134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l"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en-US" sz="3600">
                <a:latin typeface="+mn-lt"/>
                <a:cs typeface="Calibri" panose="020F0502020204030204" pitchFamily="34" charset="0"/>
              </a:rPr>
              <a:t>Kết luận và hướng phát triển</a:t>
            </a:r>
          </a:p>
        </p:txBody>
      </p:sp>
      <p:sp>
        <p:nvSpPr>
          <p:cNvPr id="6" name="Google Shape;305;p43">
            <a:extLst>
              <a:ext uri="{FF2B5EF4-FFF2-40B4-BE49-F238E27FC236}">
                <a16:creationId xmlns:a16="http://schemas.microsoft.com/office/drawing/2014/main" id="{6C47C515-88FB-D210-CD67-169C20456793}"/>
              </a:ext>
            </a:extLst>
          </p:cNvPr>
          <p:cNvSpPr/>
          <p:nvPr/>
        </p:nvSpPr>
        <p:spPr>
          <a:xfrm rot="5400000">
            <a:off x="1425824" y="-1439927"/>
            <a:ext cx="477956" cy="3344293"/>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cxnSp>
        <p:nvCxnSpPr>
          <p:cNvPr id="8" name="Google Shape;397;p50">
            <a:extLst>
              <a:ext uri="{FF2B5EF4-FFF2-40B4-BE49-F238E27FC236}">
                <a16:creationId xmlns:a16="http://schemas.microsoft.com/office/drawing/2014/main" id="{1188C987-41B0-0BC5-7C33-9691A81A3DCA}"/>
              </a:ext>
            </a:extLst>
          </p:cNvPr>
          <p:cNvCxnSpPr>
            <a:cxnSpLocks/>
          </p:cNvCxnSpPr>
          <p:nvPr/>
        </p:nvCxnSpPr>
        <p:spPr>
          <a:xfrm>
            <a:off x="7495623" y="6614258"/>
            <a:ext cx="2744563" cy="0"/>
          </a:xfrm>
          <a:prstGeom prst="straightConnector1">
            <a:avLst/>
          </a:prstGeom>
          <a:noFill/>
          <a:ln w="9525" cap="flat" cmpd="sng">
            <a:solidFill>
              <a:schemeClr val="dk1"/>
            </a:solidFill>
            <a:prstDash val="solid"/>
            <a:round/>
            <a:headEnd type="none" w="med" len="med"/>
            <a:tailEnd type="none" w="med" len="med"/>
          </a:ln>
        </p:spPr>
      </p:cxnSp>
      <p:cxnSp>
        <p:nvCxnSpPr>
          <p:cNvPr id="10" name="Google Shape;397;p50">
            <a:extLst>
              <a:ext uri="{FF2B5EF4-FFF2-40B4-BE49-F238E27FC236}">
                <a16:creationId xmlns:a16="http://schemas.microsoft.com/office/drawing/2014/main" id="{E2F46420-0E9C-0FD3-325A-E1459E88D774}"/>
              </a:ext>
            </a:extLst>
          </p:cNvPr>
          <p:cNvCxnSpPr>
            <a:cxnSpLocks/>
          </p:cNvCxnSpPr>
          <p:nvPr/>
        </p:nvCxnSpPr>
        <p:spPr>
          <a:xfrm>
            <a:off x="592384" y="237925"/>
            <a:ext cx="2744563"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6" name="TextBox 15">
            <a:extLst>
              <a:ext uri="{FF2B5EF4-FFF2-40B4-BE49-F238E27FC236}">
                <a16:creationId xmlns:a16="http://schemas.microsoft.com/office/drawing/2014/main" id="{350F15B1-9812-EB06-56C6-387A0CBE54E4}"/>
              </a:ext>
            </a:extLst>
          </p:cNvPr>
          <p:cNvSpPr txBox="1"/>
          <p:nvPr/>
        </p:nvSpPr>
        <p:spPr>
          <a:xfrm>
            <a:off x="313669" y="358836"/>
            <a:ext cx="8945336" cy="584775"/>
          </a:xfrm>
          <a:prstGeom prst="rect">
            <a:avLst/>
          </a:prstGeom>
          <a:noFill/>
        </p:spPr>
        <p:txBody>
          <a:bodyPr wrap="square" rtlCol="0">
            <a:spAutoFit/>
          </a:bodyPr>
          <a:lstStyle/>
          <a:p>
            <a:r>
              <a:rPr lang="en-US" sz="3200" b="1"/>
              <a:t>4.1.Lưu đồ chương trình chính</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20</a:t>
            </a:fld>
            <a:endParaRPr lang="en-US" sz="1800"/>
          </a:p>
        </p:txBody>
      </p:sp>
      <p:pic>
        <p:nvPicPr>
          <p:cNvPr id="2" name="Picture 1" descr="A diagram of a flowchart&#10;&#10;Description automatically generated">
            <a:extLst>
              <a:ext uri="{FF2B5EF4-FFF2-40B4-BE49-F238E27FC236}">
                <a16:creationId xmlns:a16="http://schemas.microsoft.com/office/drawing/2014/main" id="{2F8FA9D8-4846-19B5-4D27-4EE650ECB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48" y="1059332"/>
            <a:ext cx="2584741" cy="5650030"/>
          </a:xfrm>
          <a:prstGeom prst="rect">
            <a:avLst/>
          </a:prstGeom>
        </p:spPr>
      </p:pic>
      <p:sp>
        <p:nvSpPr>
          <p:cNvPr id="5" name="TextBox 4">
            <a:extLst>
              <a:ext uri="{FF2B5EF4-FFF2-40B4-BE49-F238E27FC236}">
                <a16:creationId xmlns:a16="http://schemas.microsoft.com/office/drawing/2014/main" id="{BD6A29BB-AEE8-63D2-997A-E962554DCEB0}"/>
              </a:ext>
            </a:extLst>
          </p:cNvPr>
          <p:cNvSpPr txBox="1"/>
          <p:nvPr/>
        </p:nvSpPr>
        <p:spPr>
          <a:xfrm>
            <a:off x="3872103" y="1403644"/>
            <a:ext cx="7949784" cy="4478149"/>
          </a:xfrm>
          <a:prstGeom prst="rect">
            <a:avLst/>
          </a:prstGeom>
          <a:noFill/>
        </p:spPr>
        <p:txBody>
          <a:bodyPr wrap="square">
            <a:spAutoFit/>
          </a:bodyPr>
          <a:lstStyle/>
          <a:p>
            <a:pPr marL="342900" indent="-342900">
              <a:buFont typeface="Wingdings" panose="05000000000000000000" pitchFamily="2" charset="2"/>
              <a:buChar char="v"/>
            </a:pPr>
            <a:r>
              <a:rPr lang="vi-VN" sz="1900" b="1">
                <a:latin typeface="+mj-lt"/>
              </a:rPr>
              <a:t>Giải thích:</a:t>
            </a:r>
          </a:p>
          <a:p>
            <a:pPr marL="342900" lvl="2" indent="-342900">
              <a:buFont typeface="Wingdings" panose="05000000000000000000" pitchFamily="2" charset="2"/>
              <a:buChar char="Ø"/>
            </a:pPr>
            <a:r>
              <a:rPr lang="vi-VN" sz="1900">
                <a:latin typeface="+mj-lt"/>
              </a:rPr>
              <a:t>Đầu tiên, khi vừa khởi động hay reset, vi điều khiển sẽ khởi tạo các biến, thiết lập ngõ vào, ngõ ra và thư viện cho các module cảm biến.</a:t>
            </a:r>
          </a:p>
          <a:p>
            <a:pPr marL="342900" lvl="2" indent="-342900">
              <a:buFont typeface="Wingdings" panose="05000000000000000000" pitchFamily="2" charset="2"/>
              <a:buChar char="Ø"/>
            </a:pPr>
            <a:r>
              <a:rPr lang="vi-VN" sz="1900">
                <a:latin typeface="+mj-lt"/>
              </a:rPr>
              <a:t>Trong vòng lặp Loop() toàn bộ chương trình thực hiện lặp lại các lệnh liên tục.</a:t>
            </a:r>
          </a:p>
          <a:p>
            <a:pPr marL="342900" lvl="2" indent="-342900">
              <a:buFont typeface="Wingdings" panose="05000000000000000000" pitchFamily="2" charset="2"/>
              <a:buChar char="Ø"/>
            </a:pPr>
            <a:r>
              <a:rPr lang="vi-VN" sz="1900">
                <a:latin typeface="+mj-lt"/>
              </a:rPr>
              <a:t>Tiếp theo sẽ gọi hàm con cho phép để lấy dữ liệu và đưa đến các khối xử lý.</a:t>
            </a:r>
          </a:p>
          <a:p>
            <a:pPr marL="342900" lvl="2" indent="-342900">
              <a:buFont typeface="Wingdings" panose="05000000000000000000" pitchFamily="2" charset="2"/>
              <a:buChar char="Ø"/>
            </a:pPr>
            <a:r>
              <a:rPr lang="vi-VN" sz="1900">
                <a:latin typeface="+mj-lt"/>
              </a:rPr>
              <a:t>Tiếp theo xem giá trị của cảm biến ánh sáng có vựt ngưỡng giá trị đã đặt không nếu có thì cho bật đèn, không thì bỏ qua và thực hiện lệnh tiếp theo.</a:t>
            </a:r>
          </a:p>
          <a:p>
            <a:pPr marL="342900" lvl="2" indent="-342900">
              <a:buFont typeface="Wingdings" panose="05000000000000000000" pitchFamily="2" charset="2"/>
              <a:buChar char="Ø"/>
            </a:pPr>
            <a:r>
              <a:rPr lang="vi-VN" sz="1900">
                <a:latin typeface="+mj-lt"/>
              </a:rPr>
              <a:t>Tiếp theo xem có đọc được giá trị của cảm biến dht11 không nếu có thì gọi hàm con để xử lý dữ liệu đó.</a:t>
            </a:r>
          </a:p>
          <a:p>
            <a:pPr marL="342900" lvl="2" indent="-342900">
              <a:buFont typeface="Wingdings" panose="05000000000000000000" pitchFamily="2" charset="2"/>
              <a:buChar char="Ø"/>
            </a:pPr>
            <a:r>
              <a:rPr lang="vi-VN" sz="1900">
                <a:latin typeface="+mj-lt"/>
              </a:rPr>
              <a:t>Tiếp đến kiếm tra dữ liệu vân tay nếu khớp thì mở khoá cửa, sai thì bỏ qu và tiếp lệnh sau.</a:t>
            </a:r>
          </a:p>
          <a:p>
            <a:pPr marL="342900" lvl="2" indent="-342900">
              <a:buFont typeface="Wingdings" panose="05000000000000000000" pitchFamily="2" charset="2"/>
              <a:buChar char="Ø"/>
            </a:pPr>
            <a:r>
              <a:rPr lang="vi-VN" sz="1900">
                <a:latin typeface="+mj-lt"/>
              </a:rPr>
              <a:t>Cuối cùng là kiếm tra giá trị của cảm biến khí Gas nếu vượt ngưỡng thì sẽ gọi hàm báo động sau khi kết thúc báo động thì tiến hành điều khiển thiết bị (quạt) và trở về đọc lại dữ liệu từ hàm con cho phép</a:t>
            </a:r>
          </a:p>
        </p:txBody>
      </p:sp>
    </p:spTree>
    <p:extLst>
      <p:ext uri="{BB962C8B-B14F-4D97-AF65-F5344CB8AC3E}">
        <p14:creationId xmlns:p14="http://schemas.microsoft.com/office/powerpoint/2010/main" val="233422555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13669" y="358836"/>
            <a:ext cx="894533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4.</a:t>
            </a:r>
            <a:r>
              <a:rPr lang="en-US" sz="3200" b="1"/>
              <a:t>2</a:t>
            </a:r>
            <a:r>
              <a:rPr kumimoji="0" lang="en-US" sz="3200" b="1" i="0" u="none" strike="noStrike" kern="0" cap="none" spc="0" normalizeH="0" baseline="0" noProof="0">
                <a:ln>
                  <a:noFill/>
                </a:ln>
                <a:solidFill>
                  <a:srgbClr val="000000"/>
                </a:solidFill>
                <a:effectLst/>
                <a:uLnTx/>
                <a:uFillTx/>
                <a:latin typeface="Arial"/>
                <a:cs typeface="Arial"/>
                <a:sym typeface="Arial"/>
              </a:rPr>
              <a:t>.Lưu đồ chương trình con cho phép</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BD6A29BB-AEE8-63D2-997A-E962554DCEB0}"/>
              </a:ext>
            </a:extLst>
          </p:cNvPr>
          <p:cNvSpPr txBox="1"/>
          <p:nvPr/>
        </p:nvSpPr>
        <p:spPr>
          <a:xfrm>
            <a:off x="3872103" y="2107144"/>
            <a:ext cx="7949784" cy="38472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vi-VN" sz="19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Giải thích:</a:t>
            </a:r>
            <a:endParaRPr kumimoji="0" lang="en-US" sz="19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endParaRPr>
          </a:p>
        </p:txBody>
      </p:sp>
      <p:pic>
        <p:nvPicPr>
          <p:cNvPr id="4" name="Picture 3" descr="A diagram of a flowchart&#10;&#10;Description automatically generated">
            <a:extLst>
              <a:ext uri="{FF2B5EF4-FFF2-40B4-BE49-F238E27FC236}">
                <a16:creationId xmlns:a16="http://schemas.microsoft.com/office/drawing/2014/main" id="{10427E93-34D9-F340-CC95-3980F0F3D795}"/>
              </a:ext>
            </a:extLst>
          </p:cNvPr>
          <p:cNvPicPr>
            <a:picLocks noChangeAspect="1"/>
          </p:cNvPicPr>
          <p:nvPr/>
        </p:nvPicPr>
        <p:blipFill>
          <a:blip r:embed="rId3"/>
          <a:stretch>
            <a:fillRect/>
          </a:stretch>
        </p:blipFill>
        <p:spPr>
          <a:xfrm>
            <a:off x="643223" y="1171094"/>
            <a:ext cx="2878183" cy="5119371"/>
          </a:xfrm>
          <a:prstGeom prst="rect">
            <a:avLst/>
          </a:prstGeom>
        </p:spPr>
      </p:pic>
      <p:sp>
        <p:nvSpPr>
          <p:cNvPr id="6" name="TextBox 5">
            <a:extLst>
              <a:ext uri="{FF2B5EF4-FFF2-40B4-BE49-F238E27FC236}">
                <a16:creationId xmlns:a16="http://schemas.microsoft.com/office/drawing/2014/main" id="{D8B41717-7DA5-11CE-BA78-47E27E5DB2DC}"/>
              </a:ext>
            </a:extLst>
          </p:cNvPr>
          <p:cNvSpPr txBox="1"/>
          <p:nvPr/>
        </p:nvSpPr>
        <p:spPr>
          <a:xfrm>
            <a:off x="4496406" y="2824510"/>
            <a:ext cx="6309126" cy="1938992"/>
          </a:xfrm>
          <a:prstGeom prst="rect">
            <a:avLst/>
          </a:prstGeom>
          <a:noFill/>
        </p:spPr>
        <p:txBody>
          <a:bodyPr wrap="square" rtlCol="0">
            <a:spAutoFit/>
          </a:bodyPr>
          <a:lstStyle/>
          <a:p>
            <a:pPr marL="342900" lvl="7" indent="-342900">
              <a:buFont typeface="Wingdings" panose="05000000000000000000" pitchFamily="2" charset="2"/>
              <a:buChar char="Ø"/>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Đầu tiên khai báo để lưu giá trị cho phép </a:t>
            </a:r>
          </a:p>
          <a:p>
            <a:pPr marL="342900" lvl="7" indent="-342900">
              <a:buFont typeface="Wingdings" panose="05000000000000000000" pitchFamily="2" charset="2"/>
              <a:buChar char="Ø"/>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Tiếp theo đọc giá trị Digital từ các chân của cảm biến nối với khối trung tâm để lưu và biến vừa khởi tạo.</a:t>
            </a:r>
          </a:p>
          <a:p>
            <a:pPr marL="342900" lvl="7" indent="-342900">
              <a:buFont typeface="Wingdings" panose="05000000000000000000" pitchFamily="2" charset="2"/>
              <a:buChar char="Ø"/>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Trong chương trình chính sẽ sử dụng các biến này để xử lý chức năng của từng khối.</a:t>
            </a:r>
          </a:p>
          <a:p>
            <a:endParaRPr lang="en-US" sz="2000"/>
          </a:p>
        </p:txBody>
      </p:sp>
    </p:spTree>
    <p:extLst>
      <p:ext uri="{BB962C8B-B14F-4D97-AF65-F5344CB8AC3E}">
        <p14:creationId xmlns:p14="http://schemas.microsoft.com/office/powerpoint/2010/main" val="152293508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13669" y="358836"/>
            <a:ext cx="894533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4.3.Lưu đồ chương trình con DHT11</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BD6A29BB-AEE8-63D2-997A-E962554DCEB0}"/>
              </a:ext>
            </a:extLst>
          </p:cNvPr>
          <p:cNvSpPr txBox="1"/>
          <p:nvPr/>
        </p:nvSpPr>
        <p:spPr>
          <a:xfrm>
            <a:off x="3872103" y="2107144"/>
            <a:ext cx="7949784" cy="38472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vi-VN" sz="19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Giải thích:</a:t>
            </a:r>
            <a:endParaRPr kumimoji="0" lang="en-US" sz="19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endParaRPr>
          </a:p>
        </p:txBody>
      </p:sp>
      <p:sp>
        <p:nvSpPr>
          <p:cNvPr id="6" name="TextBox 5">
            <a:extLst>
              <a:ext uri="{FF2B5EF4-FFF2-40B4-BE49-F238E27FC236}">
                <a16:creationId xmlns:a16="http://schemas.microsoft.com/office/drawing/2014/main" id="{D8B41717-7DA5-11CE-BA78-47E27E5DB2DC}"/>
              </a:ext>
            </a:extLst>
          </p:cNvPr>
          <p:cNvSpPr txBox="1"/>
          <p:nvPr/>
        </p:nvSpPr>
        <p:spPr>
          <a:xfrm>
            <a:off x="4496406" y="2824510"/>
            <a:ext cx="6309126" cy="1323439"/>
          </a:xfrm>
          <a:prstGeom prst="rect">
            <a:avLst/>
          </a:prstGeom>
          <a:noFill/>
        </p:spPr>
        <p:txBody>
          <a:bodyPr wrap="square" rtlCol="0">
            <a:spAutoFit/>
          </a:bodyPr>
          <a:lstStyle/>
          <a:p>
            <a:pPr marL="342900" marR="0" lvl="7"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Đầu tiên khai báo để lưu giá trị cho phép</a:t>
            </a:r>
          </a:p>
          <a:p>
            <a:pPr marL="342900" marR="0" lvl="7"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Tiếp theo đọc dữ liệu nhiệt độ, độ ẩm của cảm biến</a:t>
            </a:r>
          </a:p>
          <a:p>
            <a:pPr marL="342900" marR="0" lvl="7"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Hiện thi các dữ liệu vừa đọc được lên </a:t>
            </a:r>
            <a:r>
              <a:rPr kumimoji="0" lang="en-US"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LCD</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descr="A diagram of a computer system&#10;&#10;Description automatically generated">
            <a:extLst>
              <a:ext uri="{FF2B5EF4-FFF2-40B4-BE49-F238E27FC236}">
                <a16:creationId xmlns:a16="http://schemas.microsoft.com/office/drawing/2014/main" id="{9C9AD180-24B8-F82A-416A-996938016582}"/>
              </a:ext>
            </a:extLst>
          </p:cNvPr>
          <p:cNvPicPr>
            <a:picLocks noChangeAspect="1"/>
          </p:cNvPicPr>
          <p:nvPr/>
        </p:nvPicPr>
        <p:blipFill>
          <a:blip r:embed="rId3"/>
          <a:stretch>
            <a:fillRect/>
          </a:stretch>
        </p:blipFill>
        <p:spPr>
          <a:xfrm>
            <a:off x="1007075" y="1318446"/>
            <a:ext cx="2634652" cy="4602852"/>
          </a:xfrm>
          <a:prstGeom prst="rect">
            <a:avLst/>
          </a:prstGeom>
        </p:spPr>
      </p:pic>
    </p:spTree>
    <p:extLst>
      <p:ext uri="{BB962C8B-B14F-4D97-AF65-F5344CB8AC3E}">
        <p14:creationId xmlns:p14="http://schemas.microsoft.com/office/powerpoint/2010/main" val="50048781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13669" y="358836"/>
            <a:ext cx="894533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4.</a:t>
            </a:r>
            <a:r>
              <a:rPr lang="en-US" sz="3200" b="1"/>
              <a:t>4</a:t>
            </a:r>
            <a:r>
              <a:rPr kumimoji="0" lang="en-US" sz="3200" b="1" i="0" u="none" strike="noStrike" kern="0" cap="none" spc="0" normalizeH="0" baseline="0" noProof="0">
                <a:ln>
                  <a:noFill/>
                </a:ln>
                <a:solidFill>
                  <a:srgbClr val="000000"/>
                </a:solidFill>
                <a:effectLst/>
                <a:uLnTx/>
                <a:uFillTx/>
                <a:latin typeface="Arial"/>
                <a:cs typeface="Arial"/>
                <a:sym typeface="Arial"/>
              </a:rPr>
              <a:t>.Lưu đồ chương trình con báo động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BD6A29BB-AEE8-63D2-997A-E962554DCEB0}"/>
              </a:ext>
            </a:extLst>
          </p:cNvPr>
          <p:cNvSpPr txBox="1"/>
          <p:nvPr/>
        </p:nvSpPr>
        <p:spPr>
          <a:xfrm>
            <a:off x="3872103" y="2107144"/>
            <a:ext cx="7949784" cy="38472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vi-VN" sz="19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Giải thích:</a:t>
            </a:r>
            <a:endParaRPr kumimoji="0" lang="en-US" sz="1900" b="1" i="0" u="none" strike="noStrike" kern="0" cap="none" spc="0" normalizeH="0" baseline="0" noProof="0">
              <a:ln>
                <a:noFill/>
              </a:ln>
              <a:solidFill>
                <a:srgbClr val="000000"/>
              </a:solidFill>
              <a:effectLst/>
              <a:uLnTx/>
              <a:uFillTx/>
              <a:latin typeface="Times New Roman" panose="02020603050405020304" pitchFamily="18" charset="0"/>
              <a:cs typeface="Arial"/>
              <a:sym typeface="Arial"/>
            </a:endParaRPr>
          </a:p>
        </p:txBody>
      </p:sp>
      <p:sp>
        <p:nvSpPr>
          <p:cNvPr id="6" name="TextBox 5">
            <a:extLst>
              <a:ext uri="{FF2B5EF4-FFF2-40B4-BE49-F238E27FC236}">
                <a16:creationId xmlns:a16="http://schemas.microsoft.com/office/drawing/2014/main" id="{D8B41717-7DA5-11CE-BA78-47E27E5DB2DC}"/>
              </a:ext>
            </a:extLst>
          </p:cNvPr>
          <p:cNvSpPr txBox="1"/>
          <p:nvPr/>
        </p:nvSpPr>
        <p:spPr>
          <a:xfrm>
            <a:off x="4388116" y="2588956"/>
            <a:ext cx="6917758" cy="2554545"/>
          </a:xfrm>
          <a:prstGeom prst="rect">
            <a:avLst/>
          </a:prstGeom>
          <a:noFill/>
        </p:spPr>
        <p:txBody>
          <a:bodyPr wrap="square" rtlCol="0">
            <a:spAutoFit/>
          </a:bodyPr>
          <a:lstStyle/>
          <a:p>
            <a:pPr marL="342900" marR="0" lvl="7"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Đầu tiên là kết nối và khởi động sim 800L dậu hiệu kết n</a:t>
            </a:r>
            <a:r>
              <a:rPr kumimoji="0" lang="en-US"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ố</a:t>
            </a:r>
            <a:r>
              <a:rPr lang="en-US" sz="2000">
                <a:latin typeface="Times New Roman" panose="02020603050405020304" pitchFamily="18" charset="0"/>
              </a:rPr>
              <a:t>i</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 thành công là led trên sim nhấp nháy 3s 1 lần.</a:t>
            </a:r>
          </a:p>
          <a:p>
            <a:pPr marL="342900" marR="0" lvl="7"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Sau đó tiến hành bật buzzer và thực hiện gọi điện cho số máy đã cài sẵn</a:t>
            </a:r>
          </a:p>
          <a:p>
            <a:pPr marL="342900" marR="0" lvl="7"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Thực hiện gọi 2 lần liên tiếp, mỗi lần 25 giây sẽ tự cúp.</a:t>
            </a:r>
          </a:p>
          <a:p>
            <a:pPr marL="342900" marR="0" lvl="7"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vi-VN" sz="2000" b="0" i="0" u="none" strike="noStrike" kern="0" cap="none" spc="0" normalizeH="0" baseline="0" noProof="0">
                <a:ln>
                  <a:noFill/>
                </a:ln>
                <a:solidFill>
                  <a:srgbClr val="000000"/>
                </a:solidFill>
                <a:effectLst/>
                <a:uLnTx/>
                <a:uFillTx/>
                <a:latin typeface="Times New Roman" panose="02020603050405020304" pitchFamily="18" charset="0"/>
                <a:cs typeface="Arial"/>
                <a:sym typeface="Arial"/>
              </a:rPr>
              <a:t>Sau khi gọi xong tiến hành điều khiển thiết bị bằng cách gửi tin nhắn qua số điện thoại vừa gọi.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6B600037-DFFF-46D3-A4AA-506342812468}"/>
              </a:ext>
            </a:extLst>
          </p:cNvPr>
          <p:cNvPicPr>
            <a:picLocks noChangeAspect="1"/>
          </p:cNvPicPr>
          <p:nvPr/>
        </p:nvPicPr>
        <p:blipFill>
          <a:blip r:embed="rId3"/>
          <a:stretch>
            <a:fillRect/>
          </a:stretch>
        </p:blipFill>
        <p:spPr>
          <a:xfrm>
            <a:off x="886126" y="1268916"/>
            <a:ext cx="2877119" cy="5021550"/>
          </a:xfrm>
          <a:prstGeom prst="rect">
            <a:avLst/>
          </a:prstGeom>
        </p:spPr>
      </p:pic>
    </p:spTree>
    <p:extLst>
      <p:ext uri="{BB962C8B-B14F-4D97-AF65-F5344CB8AC3E}">
        <p14:creationId xmlns:p14="http://schemas.microsoft.com/office/powerpoint/2010/main" val="41731891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45"/>
          <p:cNvGrpSpPr/>
          <p:nvPr/>
        </p:nvGrpSpPr>
        <p:grpSpPr>
          <a:xfrm>
            <a:off x="0" y="0"/>
            <a:ext cx="2928936" cy="5508000"/>
            <a:chOff x="0" y="0"/>
            <a:chExt cx="2196702" cy="4131000"/>
          </a:xfrm>
        </p:grpSpPr>
        <p:sp>
          <p:nvSpPr>
            <p:cNvPr id="333" name="Google Shape;333;p45"/>
            <p:cNvSpPr/>
            <p:nvPr/>
          </p:nvSpPr>
          <p:spPr>
            <a:xfrm>
              <a:off x="0" y="1012500"/>
              <a:ext cx="2196702" cy="870000"/>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cxnSp>
          <p:nvCxnSpPr>
            <p:cNvPr id="334" name="Google Shape;334;p45"/>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grpSp>
      <p:sp>
        <p:nvSpPr>
          <p:cNvPr id="335" name="Google Shape;335;p45"/>
          <p:cNvSpPr txBox="1">
            <a:spLocks noGrp="1"/>
          </p:cNvSpPr>
          <p:nvPr>
            <p:ph type="title"/>
          </p:nvPr>
        </p:nvSpPr>
        <p:spPr>
          <a:xfrm>
            <a:off x="2016099" y="2715067"/>
            <a:ext cx="9442472" cy="1970000"/>
          </a:xfrm>
          <a:prstGeom prst="rect">
            <a:avLst/>
          </a:prstGeom>
        </p:spPr>
        <p:txBody>
          <a:bodyPr spcFirstLastPara="1" wrap="square" lIns="121900" tIns="121900" rIns="121900" bIns="121900" anchor="t" anchorCtr="0">
            <a:noAutofit/>
          </a:bodyPr>
          <a:lstStyle/>
          <a:p>
            <a:r>
              <a:rPr lang="en-US" sz="6400" b="1">
                <a:latin typeface="+mn-lt"/>
              </a:rPr>
              <a:t>KẾT QUẢ THỰC HIỆN</a:t>
            </a:r>
          </a:p>
        </p:txBody>
      </p:sp>
      <p:sp>
        <p:nvSpPr>
          <p:cNvPr id="336" name="Google Shape;336;p45"/>
          <p:cNvSpPr txBox="1">
            <a:spLocks noGrp="1"/>
          </p:cNvSpPr>
          <p:nvPr>
            <p:ph type="title" idx="2"/>
          </p:nvPr>
        </p:nvSpPr>
        <p:spPr>
          <a:xfrm>
            <a:off x="1522620" y="1350000"/>
            <a:ext cx="1820656" cy="1160000"/>
          </a:xfrm>
          <a:prstGeom prst="rect">
            <a:avLst/>
          </a:prstGeom>
        </p:spPr>
        <p:txBody>
          <a:bodyPr spcFirstLastPara="1" wrap="square" lIns="121900" tIns="121900" rIns="121900" bIns="121900" anchor="ctr" anchorCtr="0">
            <a:noAutofit/>
          </a:bodyPr>
          <a:lstStyle/>
          <a:p>
            <a:r>
              <a:rPr lang="en-US" sz="6600" b="1">
                <a:latin typeface="+mn-lt"/>
              </a:rPr>
              <a:t>05</a:t>
            </a:r>
            <a:endParaRPr sz="6600" b="1">
              <a:latin typeface="+mn-lt"/>
            </a:endParaRPr>
          </a:p>
        </p:txBody>
      </p:sp>
      <p:sp>
        <p:nvSpPr>
          <p:cNvPr id="3" name="Slide Number Placeholder 1">
            <a:extLst>
              <a:ext uri="{FF2B5EF4-FFF2-40B4-BE49-F238E27FC236}">
                <a16:creationId xmlns:a16="http://schemas.microsoft.com/office/drawing/2014/main" id="{EA741D36-92E9-675D-CAFE-6D0EA9D38474}"/>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24</a:t>
            </a:fld>
            <a:endParaRPr lang="en-US" sz="1800"/>
          </a:p>
        </p:txBody>
      </p:sp>
    </p:spTree>
    <p:extLst>
      <p:ext uri="{BB962C8B-B14F-4D97-AF65-F5344CB8AC3E}">
        <p14:creationId xmlns:p14="http://schemas.microsoft.com/office/powerpoint/2010/main" val="427519231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6800119" cy="584775"/>
          </a:xfrm>
          <a:prstGeom prst="rect">
            <a:avLst/>
          </a:prstGeom>
          <a:noFill/>
        </p:spPr>
        <p:txBody>
          <a:bodyPr wrap="square" rtlCol="0">
            <a:spAutoFit/>
          </a:bodyPr>
          <a:lstStyle/>
          <a:p>
            <a:r>
              <a:rPr lang="en-US" sz="3200" b="1"/>
              <a:t>5.1 Mô hình căn nhà thông minh</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25</a:t>
            </a:fld>
            <a:endParaRPr lang="en-US" sz="1800"/>
          </a:p>
        </p:txBody>
      </p:sp>
      <p:pic>
        <p:nvPicPr>
          <p:cNvPr id="2" name="Picture 1" descr="A white box with wires and wires&#10;&#10;Description automatically generated">
            <a:extLst>
              <a:ext uri="{FF2B5EF4-FFF2-40B4-BE49-F238E27FC236}">
                <a16:creationId xmlns:a16="http://schemas.microsoft.com/office/drawing/2014/main" id="{A4B512C3-A1FA-8457-ADE3-B66AEE1CC6F9}"/>
              </a:ext>
            </a:extLst>
          </p:cNvPr>
          <p:cNvPicPr>
            <a:picLocks noChangeAspect="1"/>
          </p:cNvPicPr>
          <p:nvPr/>
        </p:nvPicPr>
        <p:blipFill rotWithShape="1">
          <a:blip r:embed="rId3"/>
          <a:srcRect l="15430" r="2105" b="3445"/>
          <a:stretch/>
        </p:blipFill>
        <p:spPr bwMode="auto">
          <a:xfrm rot="16200000">
            <a:off x="3369925" y="-656019"/>
            <a:ext cx="5051535" cy="8771464"/>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2DC620C6-FB1E-63ED-C32D-0C7005A2DE66}"/>
              </a:ext>
            </a:extLst>
          </p:cNvPr>
          <p:cNvSpPr txBox="1"/>
          <p:nvPr/>
        </p:nvSpPr>
        <p:spPr>
          <a:xfrm>
            <a:off x="4187285" y="6255481"/>
            <a:ext cx="6094140" cy="400110"/>
          </a:xfrm>
          <a:prstGeom prst="rect">
            <a:avLst/>
          </a:prstGeom>
          <a:noFill/>
        </p:spPr>
        <p:txBody>
          <a:bodyPr wrap="square">
            <a:spAutoFit/>
          </a:bodyPr>
          <a:lstStyle/>
          <a:p>
            <a:r>
              <a:rPr lang="en-US" sz="2000">
                <a:effectLst/>
                <a:latin typeface="Calibri" panose="020F0502020204030204" pitchFamily="34" charset="0"/>
                <a:ea typeface="Calibri" panose="020F0502020204030204" pitchFamily="34" charset="0"/>
                <a:cs typeface="Arial" panose="020B0604020202020204" pitchFamily="34" charset="0"/>
              </a:rPr>
              <a:t>Mô hình toàn bộ khu vực.</a:t>
            </a:r>
            <a:endParaRPr lang="en-US"/>
          </a:p>
        </p:txBody>
      </p:sp>
    </p:spTree>
    <p:extLst>
      <p:ext uri="{BB962C8B-B14F-4D97-AF65-F5344CB8AC3E}">
        <p14:creationId xmlns:p14="http://schemas.microsoft.com/office/powerpoint/2010/main" val="80020017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6800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5.1</a:t>
            </a:r>
            <a:r>
              <a:rPr lang="en-US" sz="3200" b="1"/>
              <a:t>. Chi tiết khu vực thi công</a:t>
            </a:r>
            <a:endParaRPr kumimoji="0" lang="en-US" sz="3200" b="1" i="0" u="none" strike="noStrike" kern="0" cap="none" spc="0" normalizeH="0" baseline="0" noProof="0">
              <a:ln>
                <a:noFill/>
              </a:ln>
              <a:solidFill>
                <a:srgbClr val="000000"/>
              </a:solidFill>
              <a:effectLst/>
              <a:uLnTx/>
              <a:uFillTx/>
              <a:latin typeface="Arial"/>
              <a:cs typeface="Arial"/>
              <a:sym typeface="Arial"/>
            </a:endParaRP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2DC620C6-FB1E-63ED-C32D-0C7005A2DE66}"/>
              </a:ext>
            </a:extLst>
          </p:cNvPr>
          <p:cNvSpPr txBox="1"/>
          <p:nvPr/>
        </p:nvSpPr>
        <p:spPr>
          <a:xfrm>
            <a:off x="1734016" y="5896528"/>
            <a:ext cx="24030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sym typeface="Arial"/>
              </a:rPr>
              <a:t>Thi công khu vực 1</a:t>
            </a:r>
            <a:endParaRPr kumimoji="0" lang="en-US" sz="1867"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descr="A white box with wires and electronic components&#10;&#10;Description automatically generated">
            <a:extLst>
              <a:ext uri="{FF2B5EF4-FFF2-40B4-BE49-F238E27FC236}">
                <a16:creationId xmlns:a16="http://schemas.microsoft.com/office/drawing/2014/main" id="{C9732318-1D0D-93C5-480D-087EF1C8CD79}"/>
              </a:ext>
            </a:extLst>
          </p:cNvPr>
          <p:cNvPicPr>
            <a:picLocks noChangeAspect="1"/>
          </p:cNvPicPr>
          <p:nvPr/>
        </p:nvPicPr>
        <p:blipFill>
          <a:blip r:embed="rId3"/>
          <a:stretch>
            <a:fillRect/>
          </a:stretch>
        </p:blipFill>
        <p:spPr>
          <a:xfrm>
            <a:off x="592602" y="1307500"/>
            <a:ext cx="5788025" cy="4340860"/>
          </a:xfrm>
          <a:prstGeom prst="rect">
            <a:avLst/>
          </a:prstGeom>
        </p:spPr>
      </p:pic>
      <p:pic>
        <p:nvPicPr>
          <p:cNvPr id="6" name="Picture 5" descr="A white box with wires and a fan&#10;&#10;Description automatically generated">
            <a:extLst>
              <a:ext uri="{FF2B5EF4-FFF2-40B4-BE49-F238E27FC236}">
                <a16:creationId xmlns:a16="http://schemas.microsoft.com/office/drawing/2014/main" id="{722B793B-A511-E316-54A8-2D3A42557098}"/>
              </a:ext>
            </a:extLst>
          </p:cNvPr>
          <p:cNvPicPr>
            <a:picLocks noChangeAspect="1"/>
          </p:cNvPicPr>
          <p:nvPr/>
        </p:nvPicPr>
        <p:blipFill rotWithShape="1">
          <a:blip r:embed="rId4"/>
          <a:srcRect l="12342"/>
          <a:stretch/>
        </p:blipFill>
        <p:spPr bwMode="auto">
          <a:xfrm>
            <a:off x="7025267" y="1261028"/>
            <a:ext cx="4482789" cy="4387332"/>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24A7EB2C-A0B4-E753-E238-3DEA71756AC0}"/>
              </a:ext>
            </a:extLst>
          </p:cNvPr>
          <p:cNvSpPr txBox="1"/>
          <p:nvPr/>
        </p:nvSpPr>
        <p:spPr>
          <a:xfrm>
            <a:off x="8054900" y="5850056"/>
            <a:ext cx="23612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sym typeface="Arial"/>
              </a:rPr>
              <a:t>Thi công khu vực 2</a:t>
            </a:r>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3348050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6800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5.1. Chi tiết khu vực thi công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descr="A black box with a blue cap on a white surface&#10;&#10;Description automatically generated">
            <a:extLst>
              <a:ext uri="{FF2B5EF4-FFF2-40B4-BE49-F238E27FC236}">
                <a16:creationId xmlns:a16="http://schemas.microsoft.com/office/drawing/2014/main" id="{8330358B-D6AD-8131-CBF8-1EDFEFE8EB79}"/>
              </a:ext>
            </a:extLst>
          </p:cNvPr>
          <p:cNvPicPr>
            <a:picLocks noChangeAspect="1"/>
          </p:cNvPicPr>
          <p:nvPr/>
        </p:nvPicPr>
        <p:blipFill>
          <a:blip r:embed="rId3"/>
          <a:stretch>
            <a:fillRect/>
          </a:stretch>
        </p:blipFill>
        <p:spPr>
          <a:xfrm>
            <a:off x="1906860" y="1203866"/>
            <a:ext cx="8519530" cy="4572466"/>
          </a:xfrm>
          <a:prstGeom prst="rect">
            <a:avLst/>
          </a:prstGeom>
        </p:spPr>
      </p:pic>
      <p:sp>
        <p:nvSpPr>
          <p:cNvPr id="9" name="TextBox 8">
            <a:extLst>
              <a:ext uri="{FF2B5EF4-FFF2-40B4-BE49-F238E27FC236}">
                <a16:creationId xmlns:a16="http://schemas.microsoft.com/office/drawing/2014/main" id="{F5B15CFE-2EC6-DD33-07B9-643485D7CF00}"/>
              </a:ext>
            </a:extLst>
          </p:cNvPr>
          <p:cNvSpPr txBox="1"/>
          <p:nvPr/>
        </p:nvSpPr>
        <p:spPr>
          <a:xfrm>
            <a:off x="4077202" y="5983333"/>
            <a:ext cx="33983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sym typeface="Arial"/>
              </a:rPr>
              <a:t>Thi công khu vực ở cửa ra vào.</a:t>
            </a:r>
            <a:endParaRPr kumimoji="0" lang="en-US"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2806964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6800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5.</a:t>
            </a:r>
            <a:r>
              <a:rPr lang="en-US" sz="3200" b="1"/>
              <a:t>2</a:t>
            </a:r>
            <a:r>
              <a:rPr kumimoji="0" lang="en-US" sz="3200" b="1" i="0" u="none" strike="noStrike" kern="0" cap="none" spc="0" normalizeH="0" baseline="0" noProof="0">
                <a:ln>
                  <a:noFill/>
                </a:ln>
                <a:solidFill>
                  <a:srgbClr val="000000"/>
                </a:solidFill>
                <a:effectLst/>
                <a:uLnTx/>
                <a:uFillTx/>
                <a:latin typeface="Arial"/>
                <a:cs typeface="Arial"/>
                <a:sym typeface="Arial"/>
              </a:rPr>
              <a:t>. Hệ thống điều khiển GSM</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pic>
        <p:nvPicPr>
          <p:cNvPr id="10" name="Picture 9" descr="A screenshot of a computer&#10;&#10;Description automatically generated">
            <a:extLst>
              <a:ext uri="{FF2B5EF4-FFF2-40B4-BE49-F238E27FC236}">
                <a16:creationId xmlns:a16="http://schemas.microsoft.com/office/drawing/2014/main" id="{318D17FA-BF23-03FA-23D1-7535E23EE302}"/>
              </a:ext>
            </a:extLst>
          </p:cNvPr>
          <p:cNvPicPr>
            <a:picLocks noChangeAspect="1"/>
          </p:cNvPicPr>
          <p:nvPr/>
        </p:nvPicPr>
        <p:blipFill>
          <a:blip r:embed="rId3"/>
          <a:stretch>
            <a:fillRect/>
          </a:stretch>
        </p:blipFill>
        <p:spPr>
          <a:xfrm>
            <a:off x="912477" y="1156844"/>
            <a:ext cx="3938302" cy="4317406"/>
          </a:xfrm>
          <a:prstGeom prst="rect">
            <a:avLst/>
          </a:prstGeom>
        </p:spPr>
      </p:pic>
      <p:sp>
        <p:nvSpPr>
          <p:cNvPr id="15" name="TextBox 14">
            <a:extLst>
              <a:ext uri="{FF2B5EF4-FFF2-40B4-BE49-F238E27FC236}">
                <a16:creationId xmlns:a16="http://schemas.microsoft.com/office/drawing/2014/main" id="{A87A34C3-A72D-5BD4-F72F-F9DFDBCB94CE}"/>
              </a:ext>
            </a:extLst>
          </p:cNvPr>
          <p:cNvSpPr txBox="1"/>
          <p:nvPr/>
        </p:nvSpPr>
        <p:spPr>
          <a:xfrm>
            <a:off x="896316" y="5714003"/>
            <a:ext cx="3253368" cy="400110"/>
          </a:xfrm>
          <a:prstGeom prst="rect">
            <a:avLst/>
          </a:prstGeom>
          <a:noFill/>
        </p:spPr>
        <p:txBody>
          <a:bodyPr wrap="square">
            <a:spAutoFit/>
          </a:bodyPr>
          <a:lstStyle/>
          <a:p>
            <a:r>
              <a:rPr lang="en-US" sz="2000">
                <a:effectLst/>
                <a:latin typeface="Calibri" panose="020F0502020204030204" pitchFamily="34" charset="0"/>
                <a:ea typeface="Calibri" panose="020F0502020204030204" pitchFamily="34" charset="0"/>
                <a:cs typeface="Arial" panose="020B0604020202020204" pitchFamily="34" charset="0"/>
              </a:rPr>
              <a:t>Cảnh báo bằng cách gọi điện</a:t>
            </a:r>
            <a:endParaRPr lang="en-US"/>
          </a:p>
        </p:txBody>
      </p:sp>
      <p:pic>
        <p:nvPicPr>
          <p:cNvPr id="17" name="Picture 16" descr="A screenshot of a phone&#10;&#10;Description automatically generated">
            <a:extLst>
              <a:ext uri="{FF2B5EF4-FFF2-40B4-BE49-F238E27FC236}">
                <a16:creationId xmlns:a16="http://schemas.microsoft.com/office/drawing/2014/main" id="{C4CE02BF-1588-7439-34C9-3BB2D2E544D4}"/>
              </a:ext>
            </a:extLst>
          </p:cNvPr>
          <p:cNvPicPr>
            <a:picLocks noChangeAspect="1"/>
          </p:cNvPicPr>
          <p:nvPr/>
        </p:nvPicPr>
        <p:blipFill>
          <a:blip r:embed="rId4"/>
          <a:stretch>
            <a:fillRect/>
          </a:stretch>
        </p:blipFill>
        <p:spPr>
          <a:xfrm>
            <a:off x="6838224" y="1156844"/>
            <a:ext cx="4112274" cy="4317406"/>
          </a:xfrm>
          <a:prstGeom prst="rect">
            <a:avLst/>
          </a:prstGeom>
        </p:spPr>
      </p:pic>
      <p:sp>
        <p:nvSpPr>
          <p:cNvPr id="19" name="TextBox 18">
            <a:extLst>
              <a:ext uri="{FF2B5EF4-FFF2-40B4-BE49-F238E27FC236}">
                <a16:creationId xmlns:a16="http://schemas.microsoft.com/office/drawing/2014/main" id="{3310ABA4-1FAB-2AF5-5A7C-767C119E7A0C}"/>
              </a:ext>
            </a:extLst>
          </p:cNvPr>
          <p:cNvSpPr txBox="1"/>
          <p:nvPr/>
        </p:nvSpPr>
        <p:spPr>
          <a:xfrm>
            <a:off x="7267677" y="5701156"/>
            <a:ext cx="3253368" cy="400110"/>
          </a:xfrm>
          <a:prstGeom prst="rect">
            <a:avLst/>
          </a:prstGeom>
          <a:noFill/>
        </p:spPr>
        <p:txBody>
          <a:bodyPr wrap="square">
            <a:spAutoFit/>
          </a:bodyPr>
          <a:lstStyle/>
          <a:p>
            <a:r>
              <a:rPr lang="en-US" sz="2000">
                <a:effectLst/>
                <a:latin typeface="Calibri" panose="020F0502020204030204" pitchFamily="34" charset="0"/>
                <a:ea typeface="Calibri" panose="020F0502020204030204" pitchFamily="34" charset="0"/>
                <a:cs typeface="Arial" panose="020B0604020202020204" pitchFamily="34" charset="0"/>
              </a:rPr>
              <a:t>Báo cháy bằng gửi tin nhắn.</a:t>
            </a:r>
            <a:endParaRPr lang="en-US"/>
          </a:p>
        </p:txBody>
      </p:sp>
      <p:sp>
        <p:nvSpPr>
          <p:cNvPr id="23" name="TextBox 22">
            <a:extLst>
              <a:ext uri="{FF2B5EF4-FFF2-40B4-BE49-F238E27FC236}">
                <a16:creationId xmlns:a16="http://schemas.microsoft.com/office/drawing/2014/main" id="{A5ED71CF-A901-23D4-A6A8-DE22BB87F3B5}"/>
              </a:ext>
            </a:extLst>
          </p:cNvPr>
          <p:cNvSpPr txBox="1"/>
          <p:nvPr/>
        </p:nvSpPr>
        <p:spPr>
          <a:xfrm>
            <a:off x="4307041" y="6129287"/>
            <a:ext cx="2938654"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Link demo: </a:t>
            </a:r>
            <a:r>
              <a:rPr lang="en-US" sz="2000">
                <a:solidFill>
                  <a:srgbClr val="0070C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Xem tại đây</a:t>
            </a:r>
            <a:endParaRPr lang="en-US" sz="200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970821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grpSp>
        <p:nvGrpSpPr>
          <p:cNvPr id="395" name="Google Shape;395;p50"/>
          <p:cNvGrpSpPr/>
          <p:nvPr/>
        </p:nvGrpSpPr>
        <p:grpSpPr>
          <a:xfrm>
            <a:off x="9029701" y="0"/>
            <a:ext cx="3162298" cy="5508000"/>
            <a:chOff x="6772275" y="0"/>
            <a:chExt cx="2371724" cy="4131000"/>
          </a:xfrm>
        </p:grpSpPr>
        <p:sp>
          <p:nvSpPr>
            <p:cNvPr id="396" name="Google Shape;396;p50"/>
            <p:cNvSpPr/>
            <p:nvPr/>
          </p:nvSpPr>
          <p:spPr>
            <a:xfrm flipH="1">
              <a:off x="6772275" y="1012500"/>
              <a:ext cx="2371724" cy="870000"/>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cxnSp>
          <p:nvCxnSpPr>
            <p:cNvPr id="397" name="Google Shape;397;p50"/>
            <p:cNvCxnSpPr/>
            <p:nvPr/>
          </p:nvCxnSpPr>
          <p:spPr>
            <a:xfrm rot="10800000">
              <a:off x="8432750" y="0"/>
              <a:ext cx="0" cy="4131000"/>
            </a:xfrm>
            <a:prstGeom prst="straightConnector1">
              <a:avLst/>
            </a:prstGeom>
            <a:noFill/>
            <a:ln w="9525" cap="flat" cmpd="sng">
              <a:solidFill>
                <a:schemeClr val="dk1"/>
              </a:solidFill>
              <a:prstDash val="solid"/>
              <a:round/>
              <a:headEnd type="none" w="med" len="med"/>
              <a:tailEnd type="none" w="med" len="med"/>
            </a:ln>
          </p:spPr>
        </p:cxnSp>
      </p:grpSp>
      <p:sp>
        <p:nvSpPr>
          <p:cNvPr id="398" name="Google Shape;398;p50"/>
          <p:cNvSpPr txBox="1">
            <a:spLocks noGrp="1"/>
          </p:cNvSpPr>
          <p:nvPr>
            <p:ph type="title"/>
          </p:nvPr>
        </p:nvSpPr>
        <p:spPr>
          <a:xfrm flipH="1">
            <a:off x="2185989" y="2715067"/>
            <a:ext cx="8946454" cy="1970000"/>
          </a:xfrm>
          <a:prstGeom prst="rect">
            <a:avLst/>
          </a:prstGeom>
        </p:spPr>
        <p:txBody>
          <a:bodyPr spcFirstLastPara="1" wrap="square" lIns="121900" tIns="121900" rIns="121900" bIns="121900" anchor="t" anchorCtr="0">
            <a:noAutofit/>
          </a:bodyPr>
          <a:lstStyle/>
          <a:p>
            <a:r>
              <a:rPr lang="en-US" sz="6400" b="1">
                <a:latin typeface="+mn-lt"/>
                <a:cs typeface="Calibri" panose="020F0502020204030204" pitchFamily="34" charset="0"/>
              </a:rPr>
              <a:t>KẾT LUẬN VÀ HƯỚNG PHÁT TRIỂN</a:t>
            </a:r>
            <a:endParaRPr lang="vi-VN" sz="6400" b="1">
              <a:latin typeface="+mn-lt"/>
              <a:cs typeface="Calibri" panose="020F0502020204030204" pitchFamily="34" charset="0"/>
            </a:endParaRPr>
          </a:p>
        </p:txBody>
      </p:sp>
      <p:sp>
        <p:nvSpPr>
          <p:cNvPr id="3" name="Slide Number Placeholder 1">
            <a:extLst>
              <a:ext uri="{FF2B5EF4-FFF2-40B4-BE49-F238E27FC236}">
                <a16:creationId xmlns:a16="http://schemas.microsoft.com/office/drawing/2014/main" id="{6ED956C0-CE4F-F89E-B492-76AD400519A7}"/>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29</a:t>
            </a:fld>
            <a:endParaRPr lang="en-US" sz="1800"/>
          </a:p>
        </p:txBody>
      </p:sp>
      <p:sp>
        <p:nvSpPr>
          <p:cNvPr id="2" name="Google Shape;336;p45">
            <a:extLst>
              <a:ext uri="{FF2B5EF4-FFF2-40B4-BE49-F238E27FC236}">
                <a16:creationId xmlns:a16="http://schemas.microsoft.com/office/drawing/2014/main" id="{6B629671-31E4-A4FA-FDF1-005923C43BF8}"/>
              </a:ext>
            </a:extLst>
          </p:cNvPr>
          <p:cNvSpPr txBox="1">
            <a:spLocks noGrp="1"/>
          </p:cNvSpPr>
          <p:nvPr>
            <p:ph type="title" idx="2"/>
          </p:nvPr>
        </p:nvSpPr>
        <p:spPr>
          <a:xfrm>
            <a:off x="8743948" y="1350000"/>
            <a:ext cx="1820656" cy="1160000"/>
          </a:xfrm>
          <a:prstGeom prst="rect">
            <a:avLst/>
          </a:prstGeom>
        </p:spPr>
        <p:txBody>
          <a:bodyPr spcFirstLastPara="1" wrap="square" lIns="121900" tIns="121900" rIns="121900" bIns="121900" anchor="ctr" anchorCtr="0">
            <a:noAutofit/>
          </a:bodyPr>
          <a:lstStyle/>
          <a:p>
            <a:r>
              <a:rPr lang="en-US" sz="6600" b="1">
                <a:latin typeface="+mn-lt"/>
              </a:rPr>
              <a:t>06</a:t>
            </a:r>
            <a:endParaRPr sz="6600" b="1">
              <a:latin typeface="+mn-lt"/>
            </a:endParaRPr>
          </a:p>
        </p:txBody>
      </p:sp>
    </p:spTree>
    <p:extLst>
      <p:ext uri="{BB962C8B-B14F-4D97-AF65-F5344CB8AC3E}">
        <p14:creationId xmlns:p14="http://schemas.microsoft.com/office/powerpoint/2010/main" val="2084212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45"/>
          <p:cNvGrpSpPr/>
          <p:nvPr/>
        </p:nvGrpSpPr>
        <p:grpSpPr>
          <a:xfrm>
            <a:off x="0" y="0"/>
            <a:ext cx="2928936" cy="5508000"/>
            <a:chOff x="0" y="0"/>
            <a:chExt cx="2196702" cy="4131000"/>
          </a:xfrm>
        </p:grpSpPr>
        <p:sp>
          <p:nvSpPr>
            <p:cNvPr id="333" name="Google Shape;333;p45"/>
            <p:cNvSpPr/>
            <p:nvPr/>
          </p:nvSpPr>
          <p:spPr>
            <a:xfrm>
              <a:off x="0" y="1012500"/>
              <a:ext cx="2196702" cy="870000"/>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cxnSp>
          <p:nvCxnSpPr>
            <p:cNvPr id="334" name="Google Shape;334;p45"/>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grpSp>
      <p:sp>
        <p:nvSpPr>
          <p:cNvPr id="335" name="Google Shape;335;p45"/>
          <p:cNvSpPr txBox="1">
            <a:spLocks noGrp="1"/>
          </p:cNvSpPr>
          <p:nvPr>
            <p:ph type="title"/>
          </p:nvPr>
        </p:nvSpPr>
        <p:spPr>
          <a:xfrm>
            <a:off x="2016099" y="2715067"/>
            <a:ext cx="8651896" cy="1970000"/>
          </a:xfrm>
          <a:prstGeom prst="rect">
            <a:avLst/>
          </a:prstGeom>
        </p:spPr>
        <p:txBody>
          <a:bodyPr spcFirstLastPara="1" wrap="square" lIns="121900" tIns="121900" rIns="121900" bIns="121900" anchor="t" anchorCtr="0">
            <a:noAutofit/>
          </a:bodyPr>
          <a:lstStyle/>
          <a:p>
            <a:r>
              <a:rPr lang="en-US" sz="6400" b="1">
                <a:latin typeface="+mn-lt"/>
              </a:rPr>
              <a:t>GIỚI THIỆU</a:t>
            </a:r>
          </a:p>
        </p:txBody>
      </p:sp>
      <p:sp>
        <p:nvSpPr>
          <p:cNvPr id="336" name="Google Shape;336;p45"/>
          <p:cNvSpPr txBox="1">
            <a:spLocks noGrp="1"/>
          </p:cNvSpPr>
          <p:nvPr>
            <p:ph type="title" idx="2"/>
          </p:nvPr>
        </p:nvSpPr>
        <p:spPr>
          <a:xfrm>
            <a:off x="1522620" y="1350000"/>
            <a:ext cx="1820656" cy="1160000"/>
          </a:xfrm>
          <a:prstGeom prst="rect">
            <a:avLst/>
          </a:prstGeom>
        </p:spPr>
        <p:txBody>
          <a:bodyPr spcFirstLastPara="1" wrap="square" lIns="121900" tIns="121900" rIns="121900" bIns="121900" anchor="ctr" anchorCtr="0">
            <a:noAutofit/>
          </a:bodyPr>
          <a:lstStyle/>
          <a:p>
            <a:r>
              <a:rPr lang="en-US" sz="6600" b="1">
                <a:latin typeface="+mn-lt"/>
              </a:rPr>
              <a:t>01</a:t>
            </a:r>
            <a:endParaRPr sz="6600" b="1">
              <a:latin typeface="+mn-lt"/>
            </a:endParaRPr>
          </a:p>
        </p:txBody>
      </p:sp>
      <p:sp>
        <p:nvSpPr>
          <p:cNvPr id="3" name="Slide Number Placeholder 1">
            <a:extLst>
              <a:ext uri="{FF2B5EF4-FFF2-40B4-BE49-F238E27FC236}">
                <a16:creationId xmlns:a16="http://schemas.microsoft.com/office/drawing/2014/main" id="{EA741D36-92E9-675D-CAFE-6D0EA9D38474}"/>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3</a:t>
            </a:fld>
            <a:endParaRPr lang="en-US" sz="1800"/>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894533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6.1 Kết luận</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A07B19EC-A050-A01F-2B9C-E24D8D3FC9B2}"/>
              </a:ext>
            </a:extLst>
          </p:cNvPr>
          <p:cNvSpPr txBox="1"/>
          <p:nvPr/>
        </p:nvSpPr>
        <p:spPr>
          <a:xfrm>
            <a:off x="691375" y="1103713"/>
            <a:ext cx="3523785" cy="477054"/>
          </a:xfrm>
          <a:prstGeom prst="rect">
            <a:avLst/>
          </a:prstGeom>
          <a:noFill/>
        </p:spPr>
        <p:txBody>
          <a:bodyPr wrap="square" rtlCol="0">
            <a:spAutoFit/>
          </a:bodyPr>
          <a:lstStyle/>
          <a:p>
            <a:pPr marL="342900" indent="-342900">
              <a:buFont typeface="Wingdings" panose="05000000000000000000" pitchFamily="2" charset="2"/>
              <a:buChar char="v"/>
            </a:pPr>
            <a:r>
              <a:rPr lang="en-US" sz="2500">
                <a:latin typeface="Times New Roman" panose="02020603050405020304" pitchFamily="18" charset="0"/>
                <a:cs typeface="Times New Roman" panose="02020603050405020304" pitchFamily="18" charset="0"/>
              </a:rPr>
              <a:t>Kết quả thu được</a:t>
            </a:r>
          </a:p>
        </p:txBody>
      </p:sp>
      <p:sp>
        <p:nvSpPr>
          <p:cNvPr id="4" name="TextBox 3">
            <a:extLst>
              <a:ext uri="{FF2B5EF4-FFF2-40B4-BE49-F238E27FC236}">
                <a16:creationId xmlns:a16="http://schemas.microsoft.com/office/drawing/2014/main" id="{B968C0A8-79FC-2DAD-222D-B152B29A7989}"/>
              </a:ext>
            </a:extLst>
          </p:cNvPr>
          <p:cNvSpPr txBox="1"/>
          <p:nvPr/>
        </p:nvSpPr>
        <p:spPr>
          <a:xfrm>
            <a:off x="935339" y="1917428"/>
            <a:ext cx="10321321" cy="1938992"/>
          </a:xfrm>
          <a:prstGeom prst="rect">
            <a:avLst/>
          </a:prstGeom>
          <a:noFill/>
        </p:spPr>
        <p:txBody>
          <a:bodyPr wrap="square" rtlCol="0">
            <a:spAutoFit/>
          </a:bodyPr>
          <a:lstStyle/>
          <a:p>
            <a:pPr marL="342900" indent="-342900">
              <a:buFont typeface="Wingdings" panose="05000000000000000000" pitchFamily="2" charset="2"/>
              <a:buChar char="ü"/>
            </a:pPr>
            <a:r>
              <a:rPr lang="vi-VN" sz="2000">
                <a:latin typeface="+mj-lt"/>
              </a:rPr>
              <a:t>Hệ thống nhà thông minh có thể ứng dụng hệ thống GSM để điều khiển các thiết bị có trong nhà.</a:t>
            </a:r>
          </a:p>
          <a:p>
            <a:pPr marL="342900" indent="-342900">
              <a:buFont typeface="Wingdings" panose="05000000000000000000" pitchFamily="2" charset="2"/>
              <a:buChar char="ü"/>
            </a:pPr>
            <a:r>
              <a:rPr lang="vi-VN" sz="2000">
                <a:latin typeface="+mj-lt"/>
              </a:rPr>
              <a:t>Các cảm biến đọc dữ liệu từ môi trường và sau được đưa lên màn hình LCD để quan sát.</a:t>
            </a:r>
          </a:p>
          <a:p>
            <a:pPr marL="342900" indent="-342900">
              <a:buFont typeface="Wingdings" panose="05000000000000000000" pitchFamily="2" charset="2"/>
              <a:buChar char="ü"/>
            </a:pPr>
            <a:r>
              <a:rPr lang="vi-VN" sz="2000">
                <a:latin typeface="+mj-lt"/>
              </a:rPr>
              <a:t>Có thể bật/tắt thiết bị cảnh báo như: quạt, đèn… khi giá trị cảm biến đọc được vượt quá ngưỡng mà chúng tôi đã đặt trước.</a:t>
            </a:r>
          </a:p>
          <a:p>
            <a:pPr marL="342900" indent="-342900">
              <a:buFont typeface="Wingdings" panose="05000000000000000000" pitchFamily="2" charset="2"/>
              <a:buChar char="ü"/>
            </a:pPr>
            <a:r>
              <a:rPr lang="vi-VN" sz="2000">
                <a:latin typeface="+mj-lt"/>
              </a:rPr>
              <a:t>Đã ứng dụng cảm biến vân tay để mở cửa.</a:t>
            </a:r>
          </a:p>
        </p:txBody>
      </p:sp>
      <p:sp>
        <p:nvSpPr>
          <p:cNvPr id="5" name="TextBox 4">
            <a:extLst>
              <a:ext uri="{FF2B5EF4-FFF2-40B4-BE49-F238E27FC236}">
                <a16:creationId xmlns:a16="http://schemas.microsoft.com/office/drawing/2014/main" id="{6463294C-AD51-A027-1BF9-96F1294D558F}"/>
              </a:ext>
            </a:extLst>
          </p:cNvPr>
          <p:cNvSpPr txBox="1"/>
          <p:nvPr/>
        </p:nvSpPr>
        <p:spPr>
          <a:xfrm>
            <a:off x="691375" y="4193082"/>
            <a:ext cx="3523785" cy="477054"/>
          </a:xfrm>
          <a:prstGeom prst="rect">
            <a:avLst/>
          </a:prstGeom>
          <a:noFill/>
        </p:spPr>
        <p:txBody>
          <a:bodyPr wrap="square" rtlCol="0">
            <a:spAutoFit/>
          </a:bodyPr>
          <a:lstStyle/>
          <a:p>
            <a:pPr marL="342900" indent="-342900">
              <a:buFont typeface="Wingdings" panose="05000000000000000000" pitchFamily="2" charset="2"/>
              <a:buChar char="v"/>
            </a:pPr>
            <a:r>
              <a:rPr lang="en-US" sz="2500">
                <a:latin typeface="Times New Roman" panose="02020603050405020304" pitchFamily="18" charset="0"/>
                <a:cs typeface="Times New Roman" panose="02020603050405020304" pitchFamily="18" charset="0"/>
              </a:rPr>
              <a:t>Một số hạn chế</a:t>
            </a:r>
          </a:p>
        </p:txBody>
      </p:sp>
      <p:sp>
        <p:nvSpPr>
          <p:cNvPr id="7" name="TextBox 6">
            <a:extLst>
              <a:ext uri="{FF2B5EF4-FFF2-40B4-BE49-F238E27FC236}">
                <a16:creationId xmlns:a16="http://schemas.microsoft.com/office/drawing/2014/main" id="{8E45326C-A492-0B08-38EF-A9707ED55409}"/>
              </a:ext>
            </a:extLst>
          </p:cNvPr>
          <p:cNvSpPr txBox="1"/>
          <p:nvPr/>
        </p:nvSpPr>
        <p:spPr>
          <a:xfrm>
            <a:off x="1284436" y="4774136"/>
            <a:ext cx="10232174" cy="1427955"/>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ü"/>
            </a:pPr>
            <a:r>
              <a:rPr lang="vi-VN" sz="2000">
                <a:effectLst/>
                <a:latin typeface="+mj-lt"/>
                <a:ea typeface="Yu Mincho" panose="02020400000000000000" pitchFamily="18" charset="-128"/>
                <a:cs typeface="Arial" panose="020B0604020202020204" pitchFamily="34" charset="0"/>
              </a:rPr>
              <a:t>Hệ thống GSM có thể bị hạn chế phạm vi giao tiếp ở một số khu vực có tín hiệu yếu ở các vùng sâu vùng xa như: Các tỉnh miền núi Tây Bắc, Tây Nguyên…</a:t>
            </a:r>
            <a:endParaRPr lang="en-US" sz="2000">
              <a:effectLst/>
              <a:latin typeface="+mj-lt"/>
              <a:ea typeface="Yu Mincho" panose="02020400000000000000" pitchFamily="18" charset="-128"/>
              <a:cs typeface="Arial" panose="020B0604020202020204" pitchFamily="34" charset="0"/>
            </a:endParaRPr>
          </a:p>
          <a:p>
            <a:pPr marL="342900" marR="0" lvl="0" indent="-342900">
              <a:lnSpc>
                <a:spcPct val="150000"/>
              </a:lnSpc>
              <a:spcBef>
                <a:spcPts val="0"/>
              </a:spcBef>
              <a:spcAft>
                <a:spcPts val="800"/>
              </a:spcAft>
              <a:buFont typeface="Wingdings" panose="05000000000000000000" pitchFamily="2" charset="2"/>
              <a:buChar char="ü"/>
            </a:pPr>
            <a:r>
              <a:rPr lang="vi-VN" sz="2000">
                <a:effectLst/>
                <a:latin typeface="+mj-lt"/>
                <a:ea typeface="Yu Mincho" panose="02020400000000000000" pitchFamily="18" charset="-128"/>
                <a:cs typeface="Arial" panose="020B0604020202020204" pitchFamily="34" charset="0"/>
              </a:rPr>
              <a:t>Chi phí liên lạc cao khi hệ thống sử dụng nhiều dịch vụ mạng di động.</a:t>
            </a:r>
            <a:endParaRPr lang="en-US" sz="2000">
              <a:effectLst/>
              <a:latin typeface="+mj-lt"/>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415805725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8945336" cy="584775"/>
          </a:xfrm>
          <a:prstGeom prst="rect">
            <a:avLst/>
          </a:prstGeom>
          <a:noFill/>
        </p:spPr>
        <p:txBody>
          <a:bodyPr wrap="square" rtlCol="0">
            <a:spAutoFit/>
          </a:bodyPr>
          <a:lstStyle/>
          <a:p>
            <a:r>
              <a:rPr lang="en-US" sz="3200" b="1"/>
              <a:t>6.2. Hướng phát triển</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31</a:t>
            </a:fld>
            <a:endParaRPr lang="en-US" sz="1800"/>
          </a:p>
        </p:txBody>
      </p:sp>
      <p:sp>
        <p:nvSpPr>
          <p:cNvPr id="4" name="TextBox 3">
            <a:extLst>
              <a:ext uri="{FF2B5EF4-FFF2-40B4-BE49-F238E27FC236}">
                <a16:creationId xmlns:a16="http://schemas.microsoft.com/office/drawing/2014/main" id="{A4C893EE-45FD-BC05-B796-BAFD2C36910B}"/>
              </a:ext>
            </a:extLst>
          </p:cNvPr>
          <p:cNvSpPr txBox="1"/>
          <p:nvPr/>
        </p:nvSpPr>
        <p:spPr>
          <a:xfrm>
            <a:off x="478972" y="1079568"/>
            <a:ext cx="11139572" cy="1421671"/>
          </a:xfrm>
          <a:prstGeom prst="rect">
            <a:avLst/>
          </a:prstGeom>
          <a:noFill/>
        </p:spPr>
        <p:txBody>
          <a:bodyPr wrap="square">
            <a:spAutoFit/>
          </a:bodyPr>
          <a:lstStyle/>
          <a:p>
            <a:pPr marL="342900" marR="0" indent="-342900" algn="just">
              <a:lnSpc>
                <a:spcPct val="150000"/>
              </a:lnSpc>
              <a:spcBef>
                <a:spcPts val="0"/>
              </a:spcBef>
              <a:spcAft>
                <a:spcPts val="0"/>
              </a:spcAft>
              <a:buFont typeface="Wingdings" panose="05000000000000000000" pitchFamily="2" charset="2"/>
              <a:buChar char="Ø"/>
            </a:pPr>
            <a:r>
              <a:rPr lang="vi-VN" sz="2000" kern="100">
                <a:effectLst/>
                <a:latin typeface="+mj-lt"/>
                <a:ea typeface="Calibri" panose="020F0502020204030204" pitchFamily="34" charset="0"/>
                <a:cs typeface="Arial" panose="020B0604020202020204" pitchFamily="34" charset="0"/>
              </a:rPr>
              <a:t>Thông qua một số hạn chế đã đề ra ở 5.1.2 thì nhóm chúng tôi đã đề ra một số hướng phát triển cho đề tài “</a:t>
            </a:r>
            <a:r>
              <a:rPr lang="vi-VN" sz="2000" kern="100">
                <a:solidFill>
                  <a:srgbClr val="0D0D0D"/>
                </a:solidFill>
                <a:effectLst/>
                <a:latin typeface="+mj-lt"/>
                <a:ea typeface="Calibri" panose="020F0502020204030204" pitchFamily="34" charset="0"/>
                <a:cs typeface="Arial" panose="020B0604020202020204" pitchFamily="34" charset="0"/>
              </a:rPr>
              <a:t>NGHIÊN CỨU VÀ ỨNG DỤNG HỆ THỐNG GSM ĐỂ ĐIỀU KHIỂN NHÀ THÔNG MINH” như sau:</a:t>
            </a:r>
            <a:endParaRPr lang="en-US" sz="2000" kern="100">
              <a:effectLst/>
              <a:latin typeface="+mj-lt"/>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B80E21-00B1-163C-7C7C-6B3D49AF02C3}"/>
              </a:ext>
            </a:extLst>
          </p:cNvPr>
          <p:cNvSpPr txBox="1"/>
          <p:nvPr/>
        </p:nvSpPr>
        <p:spPr>
          <a:xfrm>
            <a:off x="996458" y="2521475"/>
            <a:ext cx="10104599" cy="4555093"/>
          </a:xfrm>
          <a:prstGeom prst="rect">
            <a:avLst/>
          </a:prstGeom>
          <a:noFill/>
        </p:spPr>
        <p:txBody>
          <a:bodyPr wrap="square" rtlCol="0">
            <a:spAutoFit/>
          </a:bodyPr>
          <a:lstStyle/>
          <a:p>
            <a:pPr marL="342900" marR="0" lvl="0" indent="-342900" algn="just">
              <a:lnSpc>
                <a:spcPct val="150000"/>
              </a:lnSpc>
              <a:spcBef>
                <a:spcPts val="0"/>
              </a:spcBef>
              <a:spcAft>
                <a:spcPts val="0"/>
              </a:spcAft>
              <a:buFont typeface="Wingdings" panose="05000000000000000000" pitchFamily="2" charset="2"/>
              <a:buChar char="ü"/>
            </a:pPr>
            <a:r>
              <a:rPr lang="vi-VN" sz="2000">
                <a:solidFill>
                  <a:srgbClr val="0D0D0D"/>
                </a:solidFill>
                <a:effectLst/>
                <a:latin typeface="+mj-lt"/>
                <a:ea typeface="Yu Mincho" panose="02020400000000000000" pitchFamily="18" charset="-128"/>
                <a:cs typeface="Arial" panose="020B0604020202020204" pitchFamily="34" charset="0"/>
              </a:rPr>
              <a:t>Nghiên cứu và tích hợp thêm nhiều công mới như 5G để cải thiện khả năng truyển tải thông tin và tốc độ kết nối đến với người dùng.</a:t>
            </a:r>
            <a:endParaRPr lang="en-US" sz="2000">
              <a:effectLst/>
              <a:latin typeface="+mj-lt"/>
              <a:ea typeface="Yu Mincho" panose="02020400000000000000" pitchFamily="18" charset="-128"/>
              <a:cs typeface="Arial" panose="020B0604020202020204" pitchFamily="34" charset="0"/>
            </a:endParaRPr>
          </a:p>
          <a:p>
            <a:pPr marL="285750" marR="0" lvl="0" indent="-285750" algn="just">
              <a:lnSpc>
                <a:spcPct val="150000"/>
              </a:lnSpc>
              <a:spcBef>
                <a:spcPts val="0"/>
              </a:spcBef>
              <a:spcAft>
                <a:spcPts val="0"/>
              </a:spcAft>
              <a:buFont typeface="Wingdings" panose="05000000000000000000" pitchFamily="2" charset="2"/>
              <a:buChar char="ü"/>
            </a:pPr>
            <a:r>
              <a:rPr lang="vi-VN" sz="2000">
                <a:solidFill>
                  <a:srgbClr val="0D0D0D"/>
                </a:solidFill>
                <a:effectLst/>
                <a:latin typeface="+mj-lt"/>
                <a:ea typeface="Yu Mincho" panose="02020400000000000000" pitchFamily="18" charset="-128"/>
                <a:cs typeface="Arial" panose="020B0604020202020204" pitchFamily="34" charset="0"/>
              </a:rPr>
              <a:t>Nghiên cứu và triển khai thêm các hệ thống cảm biến khác để tăng độ bảo mật và an toàn của ngôi nhà của người dùng.</a:t>
            </a:r>
            <a:endParaRPr lang="en-US" sz="2000">
              <a:effectLst/>
              <a:latin typeface="+mj-lt"/>
              <a:ea typeface="Yu Mincho" panose="02020400000000000000" pitchFamily="18" charset="-128"/>
              <a:cs typeface="Arial" panose="020B0604020202020204" pitchFamily="34" charset="0"/>
            </a:endParaRPr>
          </a:p>
          <a:p>
            <a:pPr marL="285750" marR="0" lvl="0" indent="-285750" algn="just">
              <a:lnSpc>
                <a:spcPct val="150000"/>
              </a:lnSpc>
              <a:spcBef>
                <a:spcPts val="0"/>
              </a:spcBef>
              <a:spcAft>
                <a:spcPts val="0"/>
              </a:spcAft>
              <a:buFont typeface="Wingdings" panose="05000000000000000000" pitchFamily="2" charset="2"/>
              <a:buChar char="ü"/>
            </a:pPr>
            <a:r>
              <a:rPr lang="vi-VN" sz="2000">
                <a:solidFill>
                  <a:srgbClr val="0D0D0D"/>
                </a:solidFill>
                <a:effectLst/>
                <a:latin typeface="+mj-lt"/>
                <a:ea typeface="Yu Mincho" panose="02020400000000000000" pitchFamily="18" charset="-128"/>
                <a:cs typeface="Arial" panose="020B0604020202020204" pitchFamily="34" charset="0"/>
              </a:rPr>
              <a:t>Nghiên cứu và phát triển thêm giao diện người dùng để tăng cường trải nghiệm của người dùng đối với sản phẩm của chúng tôi.</a:t>
            </a:r>
            <a:endParaRPr lang="en-US" sz="2000">
              <a:effectLst/>
              <a:latin typeface="+mj-lt"/>
              <a:ea typeface="Yu Mincho" panose="02020400000000000000" pitchFamily="18" charset="-128"/>
              <a:cs typeface="Arial" panose="020B0604020202020204" pitchFamily="34" charset="0"/>
            </a:endParaRPr>
          </a:p>
          <a:p>
            <a:pPr marL="285750" marR="0" lvl="0" indent="-285750" algn="just">
              <a:lnSpc>
                <a:spcPct val="150000"/>
              </a:lnSpc>
              <a:spcBef>
                <a:spcPts val="0"/>
              </a:spcBef>
              <a:spcAft>
                <a:spcPts val="0"/>
              </a:spcAft>
              <a:buFont typeface="Wingdings" panose="05000000000000000000" pitchFamily="2" charset="2"/>
              <a:buChar char="ü"/>
            </a:pPr>
            <a:r>
              <a:rPr lang="vi-VN" sz="2000">
                <a:solidFill>
                  <a:srgbClr val="0D0D0D"/>
                </a:solidFill>
                <a:effectLst/>
                <a:latin typeface="+mj-lt"/>
                <a:ea typeface="Yu Mincho" panose="02020400000000000000" pitchFamily="18" charset="-128"/>
                <a:cs typeface="Arial" panose="020B0604020202020204" pitchFamily="34" charset="0"/>
              </a:rPr>
              <a:t>Xem xét khả năng tối ưu và giảm tác động đến môi trường xung quanh.</a:t>
            </a:r>
            <a:endParaRPr lang="en-US" sz="2000">
              <a:effectLst/>
              <a:latin typeface="+mj-lt"/>
              <a:ea typeface="Yu Mincho" panose="02020400000000000000" pitchFamily="18" charset="-128"/>
              <a:cs typeface="Arial" panose="020B0604020202020204" pitchFamily="34" charset="0"/>
            </a:endParaRPr>
          </a:p>
          <a:p>
            <a:pPr marL="285750" marR="0" lvl="0" indent="-285750" algn="just">
              <a:lnSpc>
                <a:spcPct val="150000"/>
              </a:lnSpc>
              <a:spcBef>
                <a:spcPts val="0"/>
              </a:spcBef>
              <a:spcAft>
                <a:spcPts val="0"/>
              </a:spcAft>
              <a:buFont typeface="Wingdings" panose="05000000000000000000" pitchFamily="2" charset="2"/>
              <a:buChar char="ü"/>
            </a:pPr>
            <a:r>
              <a:rPr lang="vi-VN" sz="2000">
                <a:solidFill>
                  <a:srgbClr val="0D0D0D"/>
                </a:solidFill>
                <a:effectLst/>
                <a:latin typeface="+mj-lt"/>
                <a:ea typeface="Yu Mincho" panose="02020400000000000000" pitchFamily="18" charset="-128"/>
                <a:cs typeface="Arial" panose="020B0604020202020204" pitchFamily="34" charset="0"/>
              </a:rPr>
              <a:t>Phổ biến mô hình thông minh này đến các vùng sâu vùng xa để nâng cao hiểu biết cho mọi người, được tiếp cạnh với công nghệ mới và giảm thiểu những thiệt hại không đáng có.</a:t>
            </a:r>
            <a:endParaRPr lang="en-US" sz="2000">
              <a:effectLst/>
              <a:latin typeface="+mj-lt"/>
              <a:ea typeface="Yu Mincho" panose="02020400000000000000" pitchFamily="18" charset="-128"/>
              <a:cs typeface="Arial" panose="020B0604020202020204" pitchFamily="34" charset="0"/>
            </a:endParaRPr>
          </a:p>
          <a:p>
            <a:endParaRPr lang="en-US" sz="2000"/>
          </a:p>
        </p:txBody>
      </p:sp>
    </p:spTree>
    <p:extLst>
      <p:ext uri="{BB962C8B-B14F-4D97-AF65-F5344CB8AC3E}">
        <p14:creationId xmlns:p14="http://schemas.microsoft.com/office/powerpoint/2010/main" val="122882134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95" name="Picture 294">
            <a:extLst>
              <a:ext uri="{FF2B5EF4-FFF2-40B4-BE49-F238E27FC236}">
                <a16:creationId xmlns:a16="http://schemas.microsoft.com/office/drawing/2014/main" id="{1E23058A-FB8D-B44D-A7BA-02B2F37DF06A}"/>
              </a:ext>
            </a:extLst>
          </p:cNvPr>
          <p:cNvPicPr>
            <a:picLocks noChangeAspect="1"/>
          </p:cNvPicPr>
          <p:nvPr/>
        </p:nvPicPr>
        <p:blipFill>
          <a:blip r:embed="rId3"/>
          <a:stretch>
            <a:fillRect/>
          </a:stretch>
        </p:blipFill>
        <p:spPr>
          <a:xfrm>
            <a:off x="11741741" y="3943425"/>
            <a:ext cx="450259" cy="2920784"/>
          </a:xfrm>
          <a:prstGeom prst="rect">
            <a:avLst/>
          </a:prstGeom>
        </p:spPr>
      </p:pic>
      <p:sp>
        <p:nvSpPr>
          <p:cNvPr id="309" name="Google Shape;309;p43"/>
          <p:cNvSpPr txBox="1">
            <a:spLocks noGrp="1"/>
          </p:cNvSpPr>
          <p:nvPr>
            <p:ph type="title"/>
          </p:nvPr>
        </p:nvSpPr>
        <p:spPr>
          <a:xfrm>
            <a:off x="951000" y="237925"/>
            <a:ext cx="10290000" cy="733200"/>
          </a:xfrm>
          <a:prstGeom prst="rect">
            <a:avLst/>
          </a:prstGeom>
        </p:spPr>
        <p:txBody>
          <a:bodyPr spcFirstLastPara="1" wrap="square" lIns="121900" tIns="121900" rIns="121900" bIns="121900" anchor="t" anchorCtr="0">
            <a:noAutofit/>
          </a:bodyPr>
          <a:lstStyle/>
          <a:p>
            <a:r>
              <a:rPr lang="en-US" sz="5333" b="1">
                <a:latin typeface="Calibri" panose="020F0502020204030204" pitchFamily="34" charset="0"/>
                <a:cs typeface="Calibri" panose="020F0502020204030204" pitchFamily="34" charset="0"/>
              </a:rPr>
              <a:t>TÀI LIỆU THAM KHẢO</a:t>
            </a:r>
            <a:endParaRPr sz="5333" b="1">
              <a:latin typeface="Calibri" panose="020F0502020204030204" pitchFamily="34" charset="0"/>
              <a:cs typeface="Calibri" panose="020F0502020204030204" pitchFamily="34" charset="0"/>
            </a:endParaRPr>
          </a:p>
        </p:txBody>
      </p:sp>
      <p:pic>
        <p:nvPicPr>
          <p:cNvPr id="292" name="Picture 291">
            <a:extLst>
              <a:ext uri="{FF2B5EF4-FFF2-40B4-BE49-F238E27FC236}">
                <a16:creationId xmlns:a16="http://schemas.microsoft.com/office/drawing/2014/main" id="{C3B1A78D-9240-B8F0-AD38-C637BBAD7D8B}"/>
              </a:ext>
            </a:extLst>
          </p:cNvPr>
          <p:cNvPicPr>
            <a:picLocks noChangeAspect="1"/>
          </p:cNvPicPr>
          <p:nvPr/>
        </p:nvPicPr>
        <p:blipFill>
          <a:blip r:embed="rId3"/>
          <a:stretch>
            <a:fillRect/>
          </a:stretch>
        </p:blipFill>
        <p:spPr>
          <a:xfrm rot="16200000">
            <a:off x="2096444" y="4311299"/>
            <a:ext cx="450259" cy="4643144"/>
          </a:xfrm>
          <a:prstGeom prst="rect">
            <a:avLst/>
          </a:prstGeom>
        </p:spPr>
      </p:pic>
      <p:pic>
        <p:nvPicPr>
          <p:cNvPr id="293" name="Picture 292">
            <a:extLst>
              <a:ext uri="{FF2B5EF4-FFF2-40B4-BE49-F238E27FC236}">
                <a16:creationId xmlns:a16="http://schemas.microsoft.com/office/drawing/2014/main" id="{43D207FC-DE40-6B91-606C-01F819625EA0}"/>
              </a:ext>
            </a:extLst>
          </p:cNvPr>
          <p:cNvPicPr>
            <a:picLocks noChangeAspect="1"/>
          </p:cNvPicPr>
          <p:nvPr/>
        </p:nvPicPr>
        <p:blipFill>
          <a:blip r:embed="rId3"/>
          <a:stretch>
            <a:fillRect/>
          </a:stretch>
        </p:blipFill>
        <p:spPr>
          <a:xfrm>
            <a:off x="1" y="-52556"/>
            <a:ext cx="450259" cy="4643144"/>
          </a:xfrm>
          <a:prstGeom prst="rect">
            <a:avLst/>
          </a:prstGeom>
        </p:spPr>
      </p:pic>
      <p:cxnSp>
        <p:nvCxnSpPr>
          <p:cNvPr id="294" name="Google Shape;397;p50">
            <a:extLst>
              <a:ext uri="{FF2B5EF4-FFF2-40B4-BE49-F238E27FC236}">
                <a16:creationId xmlns:a16="http://schemas.microsoft.com/office/drawing/2014/main" id="{AE41D911-5164-B24D-00BB-AE21D31AF100}"/>
              </a:ext>
            </a:extLst>
          </p:cNvPr>
          <p:cNvCxnSpPr>
            <a:cxnSpLocks/>
          </p:cNvCxnSpPr>
          <p:nvPr/>
        </p:nvCxnSpPr>
        <p:spPr>
          <a:xfrm flipV="1">
            <a:off x="195941" y="1554989"/>
            <a:ext cx="0" cy="2851971"/>
          </a:xfrm>
          <a:prstGeom prst="straightConnector1">
            <a:avLst/>
          </a:prstGeom>
          <a:noFill/>
          <a:ln w="9525" cap="flat" cmpd="sng">
            <a:solidFill>
              <a:schemeClr val="dk1"/>
            </a:solidFill>
            <a:prstDash val="solid"/>
            <a:round/>
            <a:headEnd type="none" w="med" len="med"/>
            <a:tailEnd type="none" w="med" len="med"/>
          </a:ln>
        </p:spPr>
      </p:cxnSp>
      <p:sp>
        <p:nvSpPr>
          <p:cNvPr id="3" name="Slide Number Placeholder 1">
            <a:extLst>
              <a:ext uri="{FF2B5EF4-FFF2-40B4-BE49-F238E27FC236}">
                <a16:creationId xmlns:a16="http://schemas.microsoft.com/office/drawing/2014/main" id="{18F31C66-0C04-ACF1-AB0D-AD10B2569B19}"/>
              </a:ext>
            </a:extLst>
          </p:cNvPr>
          <p:cNvSpPr txBox="1">
            <a:spLocks/>
          </p:cNvSpPr>
          <p:nvPr/>
        </p:nvSpPr>
        <p:spPr>
          <a:xfrm>
            <a:off x="11291481" y="6290466"/>
            <a:ext cx="450259" cy="365125"/>
          </a:xfrm>
          <a:prstGeom prst="rect">
            <a:avLst/>
          </a:prstGeom>
          <a:noFill/>
          <a:ln>
            <a:noFill/>
          </a:ln>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solidFill>
                  <a:srgbClr val="000000"/>
                </a:solidFill>
              </a:rPr>
              <a:pPr/>
              <a:t>32</a:t>
            </a:fld>
            <a:endParaRPr lang="en-US" sz="1800">
              <a:solidFill>
                <a:srgbClr val="000000"/>
              </a:solidFill>
            </a:endParaRPr>
          </a:p>
        </p:txBody>
      </p:sp>
      <p:sp>
        <p:nvSpPr>
          <p:cNvPr id="4" name="TextBox 3">
            <a:extLst>
              <a:ext uri="{FF2B5EF4-FFF2-40B4-BE49-F238E27FC236}">
                <a16:creationId xmlns:a16="http://schemas.microsoft.com/office/drawing/2014/main" id="{997D5FF4-0D34-F206-34BE-979A95AF0800}"/>
              </a:ext>
            </a:extLst>
          </p:cNvPr>
          <p:cNvSpPr txBox="1"/>
          <p:nvPr/>
        </p:nvSpPr>
        <p:spPr>
          <a:xfrm>
            <a:off x="951000" y="1237417"/>
            <a:ext cx="11112103" cy="4669483"/>
          </a:xfrm>
          <a:prstGeom prst="rect">
            <a:avLst/>
          </a:prstGeom>
          <a:noFill/>
        </p:spPr>
        <p:txBody>
          <a:bodyPr wrap="square">
            <a:spAutoFit/>
          </a:bodyPr>
          <a:lstStyle/>
          <a:p>
            <a:pPr marL="0" marR="0">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[1]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4"/>
              </a:rPr>
              <a:t>https://datasheet-pdf.com/PDF/SIM800L-Datasheet-SIMCom-989664</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[2]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5"/>
              </a:rPr>
              <a:t>http://arduino.vn/bai-viet/1107-gioi-thieu-ve-module-lm2596-giai-thuong-tuan-4</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[3]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6"/>
              </a:rPr>
              <a:t>https://curtocircuito.com.br/datasheet/modulo/rele-1canal.pdf</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[4]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7"/>
              </a:rPr>
              <a:t>https://datasheetspdf.com/pdf/1424873/CYStech/LM2596/1</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[5]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8"/>
              </a:rPr>
              <a:t>https://docs.arduino.cc/resources/datasheets/A000067-datasheet.pdf</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[6]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9"/>
              </a:rPr>
              <a:t>https://huynhnhattung.com/sim800l-giao-tiep-arduino-nhan-tin-goi-dien-sim800l-relay-arduino/</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[7]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0"/>
              </a:rPr>
              <a:t>https://lastminuteengineers.com/sim800l-gsm-module-arduino-tutorial/</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[8]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1"/>
              </a:rPr>
              <a:t>https://github.com/ahmadlogs/arduino-ide-examples/blob/main/sim800l-registered-phone/sim800l-registered-phone.ino</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[9]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2"/>
              </a:rPr>
              <a:t>https://dientutuonglai.com/giao-tiep-uart-la-gi</a:t>
            </a:r>
            <a:endParaRPr lang="en-US" sz="1600" kern="10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vi-VN" sz="1600" kern="100">
                <a:effectLst/>
                <a:latin typeface="Times New Roman" panose="02020603050405020304" pitchFamily="18" charset="0"/>
                <a:ea typeface="Calibri" panose="020F0502020204030204" pitchFamily="34" charset="0"/>
                <a:cs typeface="Arial" panose="020B0604020202020204" pitchFamily="34" charset="0"/>
              </a:rPr>
              <a:t>[10] </a:t>
            </a:r>
            <a:r>
              <a:rPr lang="vi-VN" sz="1600" u="sng" kern="100">
                <a:solidFill>
                  <a:srgbClr val="0000FF"/>
                </a:solidFill>
                <a:effectLst/>
                <a:latin typeface="Times New Roman" panose="02020603050405020304" pitchFamily="18" charset="0"/>
                <a:ea typeface="Calibri" panose="020F0502020204030204" pitchFamily="34" charset="0"/>
                <a:cs typeface="Arial" panose="020B0604020202020204" pitchFamily="34" charset="0"/>
                <a:hlinkClick r:id="rId13"/>
              </a:rPr>
              <a:t>http://arduino.vn/bai-viet/42-arduino-uno-r3-la-gi</a:t>
            </a:r>
            <a:endParaRPr lang="en-US" sz="1600" kern="1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4999399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4" name="Google Shape;4802;p75">
            <a:extLst>
              <a:ext uri="{FF2B5EF4-FFF2-40B4-BE49-F238E27FC236}">
                <a16:creationId xmlns:a16="http://schemas.microsoft.com/office/drawing/2014/main" id="{8D6D8DD6-89D3-357B-238F-6B29EE354273}"/>
              </a:ext>
            </a:extLst>
          </p:cNvPr>
          <p:cNvSpPr/>
          <p:nvPr/>
        </p:nvSpPr>
        <p:spPr>
          <a:xfrm>
            <a:off x="972460" y="2424412"/>
            <a:ext cx="10987315" cy="2009176"/>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3" name="Google Shape;4804;p75">
            <a:extLst>
              <a:ext uri="{FF2B5EF4-FFF2-40B4-BE49-F238E27FC236}">
                <a16:creationId xmlns:a16="http://schemas.microsoft.com/office/drawing/2014/main" id="{6AA2A2EF-6892-180B-B44A-7AACC49E6D11}"/>
              </a:ext>
            </a:extLst>
          </p:cNvPr>
          <p:cNvSpPr txBox="1">
            <a:spLocks noGrp="1"/>
          </p:cNvSpPr>
          <p:nvPr>
            <p:ph type="title"/>
          </p:nvPr>
        </p:nvSpPr>
        <p:spPr>
          <a:xfrm>
            <a:off x="4011316" y="2690200"/>
            <a:ext cx="5112800" cy="1477600"/>
          </a:xfrm>
          <a:prstGeom prst="rect">
            <a:avLst/>
          </a:prstGeom>
        </p:spPr>
        <p:txBody>
          <a:bodyPr spcFirstLastPara="1" wrap="square" lIns="121900" tIns="121900" rIns="121900" bIns="121900" anchor="t" anchorCtr="0">
            <a:noAutofit/>
          </a:bodyPr>
          <a:lstStyle/>
          <a:p>
            <a:r>
              <a:rPr lang="en" b="1"/>
              <a:t>Thanks!</a:t>
            </a:r>
            <a:endParaRPr b="1"/>
          </a:p>
        </p:txBody>
      </p:sp>
      <p:sp>
        <p:nvSpPr>
          <p:cNvPr id="5" name="Slide Number Placeholder 1">
            <a:extLst>
              <a:ext uri="{FF2B5EF4-FFF2-40B4-BE49-F238E27FC236}">
                <a16:creationId xmlns:a16="http://schemas.microsoft.com/office/drawing/2014/main" id="{CDFCEDCB-0EC9-2F58-0124-96C93D7A6AA7}"/>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33</a:t>
            </a:fld>
            <a:endParaRPr lang="en-US" sz="1800"/>
          </a:p>
        </p:txBody>
      </p:sp>
    </p:spTree>
    <p:extLst>
      <p:ext uri="{BB962C8B-B14F-4D97-AF65-F5344CB8AC3E}">
        <p14:creationId xmlns:p14="http://schemas.microsoft.com/office/powerpoint/2010/main" val="16187450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r>
              <a:rPr lang="en-US" sz="3200" b="1"/>
              <a:t>1. Giới thiệu</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4</a:t>
            </a:fld>
            <a:endParaRPr lang="en-US" sz="1800"/>
          </a:p>
        </p:txBody>
      </p:sp>
      <p:sp>
        <p:nvSpPr>
          <p:cNvPr id="6" name="TextBox 5">
            <a:extLst>
              <a:ext uri="{FF2B5EF4-FFF2-40B4-BE49-F238E27FC236}">
                <a16:creationId xmlns:a16="http://schemas.microsoft.com/office/drawing/2014/main" id="{8529FD1B-E141-7C30-6DC4-F51353AC1F33}"/>
              </a:ext>
            </a:extLst>
          </p:cNvPr>
          <p:cNvSpPr txBox="1"/>
          <p:nvPr/>
        </p:nvSpPr>
        <p:spPr>
          <a:xfrm>
            <a:off x="603647" y="1407318"/>
            <a:ext cx="7949338" cy="1015663"/>
          </a:xfrm>
          <a:prstGeom prst="rect">
            <a:avLst/>
          </a:prstGeom>
          <a:noFill/>
        </p:spPr>
        <p:txBody>
          <a:bodyPr wrap="square">
            <a:spAutoFit/>
          </a:bodyPr>
          <a:lstStyle/>
          <a:p>
            <a:pPr marL="285750" indent="-285750" algn="just">
              <a:buFont typeface="Wingdings" panose="05000000000000000000" pitchFamily="2" charset="2"/>
              <a:buChar char="Ø"/>
            </a:pPr>
            <a:r>
              <a:rPr lang="en-US" sz="2000">
                <a:solidFill>
                  <a:srgbClr val="0D0D0D"/>
                </a:solidFill>
                <a:effectLst/>
                <a:latin typeface="Times New Roman" panose="02020603050405020304" pitchFamily="18" charset="0"/>
                <a:ea typeface="Calibri" panose="020F0502020204030204" pitchFamily="34" charset="0"/>
              </a:rPr>
              <a:t>Hiện nay với sự phát triển vượt bậc về các nhu cầu đời sống xã hội của con người yêu cầu càng cao,đời sống con người ngày càng được ứng dụng phổ biến rộng rãi, phúc lời xã hội của con người ngày càng tăng.</a:t>
            </a:r>
            <a:endParaRPr lang="en-US" sz="2000">
              <a:latin typeface="+mn-lt"/>
            </a:endParaRPr>
          </a:p>
        </p:txBody>
      </p:sp>
      <p:pic>
        <p:nvPicPr>
          <p:cNvPr id="1026" name="Picture 2" descr="Nhà thông minh là gì? Mô hình và các thiết bị nhà thông minh ...">
            <a:extLst>
              <a:ext uri="{FF2B5EF4-FFF2-40B4-BE49-F238E27FC236}">
                <a16:creationId xmlns:a16="http://schemas.microsoft.com/office/drawing/2014/main" id="{7315D409-5A18-7EA1-15B7-99CD5A1BA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6809" y="547448"/>
            <a:ext cx="3021543" cy="21622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ình ảnh cháy tại chung cư mini khương hạ">
            <a:extLst>
              <a:ext uri="{FF2B5EF4-FFF2-40B4-BE49-F238E27FC236}">
                <a16:creationId xmlns:a16="http://schemas.microsoft.com/office/drawing/2014/main" id="{E37C1C7B-C0A1-6C12-B270-665DDA65D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1967" y="2817336"/>
            <a:ext cx="3592793" cy="2071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Hình ảnh cháy tại chung cư mini khương hạ">
            <a:extLst>
              <a:ext uri="{FF2B5EF4-FFF2-40B4-BE49-F238E27FC236}">
                <a16:creationId xmlns:a16="http://schemas.microsoft.com/office/drawing/2014/main" id="{B5322BC6-B871-93B5-3116-D668950DF5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538" y="4996920"/>
            <a:ext cx="3323718" cy="1653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81102C9-81A4-3EAE-3068-20CC05672929}"/>
              </a:ext>
            </a:extLst>
          </p:cNvPr>
          <p:cNvSpPr txBox="1"/>
          <p:nvPr/>
        </p:nvSpPr>
        <p:spPr>
          <a:xfrm>
            <a:off x="603647" y="2670900"/>
            <a:ext cx="7074787"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a:solidFill>
                  <a:srgbClr val="0D0D0D"/>
                </a:solidFill>
                <a:effectLst/>
                <a:latin typeface="Times New Roman" panose="02020603050405020304" pitchFamily="18" charset="0"/>
                <a:ea typeface="Calibri" panose="020F0502020204030204" pitchFamily="34" charset="0"/>
              </a:rPr>
              <a:t>Hiện nay tại đất nước Việt Nam ta liên tục xảy ra những tai nạn đáng tiếc liên quan đến ngôi nhà của mình gây nên những hậu quả vô cùng to lớn về cơ sở vật chất lẫn tính mạng con người:</a:t>
            </a:r>
          </a:p>
        </p:txBody>
      </p:sp>
      <p:sp>
        <p:nvSpPr>
          <p:cNvPr id="4" name="TextBox 3">
            <a:extLst>
              <a:ext uri="{FF2B5EF4-FFF2-40B4-BE49-F238E27FC236}">
                <a16:creationId xmlns:a16="http://schemas.microsoft.com/office/drawing/2014/main" id="{057FB0CA-F916-D5E7-2151-38C0B178902B}"/>
              </a:ext>
            </a:extLst>
          </p:cNvPr>
          <p:cNvSpPr txBox="1"/>
          <p:nvPr/>
        </p:nvSpPr>
        <p:spPr>
          <a:xfrm>
            <a:off x="1266786" y="3934482"/>
            <a:ext cx="5635053" cy="1015663"/>
          </a:xfrm>
          <a:prstGeom prst="rect">
            <a:avLst/>
          </a:prstGeom>
          <a:noFill/>
        </p:spPr>
        <p:txBody>
          <a:bodyPr wrap="square" rtlCol="0">
            <a:spAutoFit/>
          </a:bodyPr>
          <a:lstStyle/>
          <a:p>
            <a:pPr marL="342900" indent="-342900">
              <a:buFont typeface="Wingdings" panose="05000000000000000000" pitchFamily="2" charset="2"/>
              <a:buChar char="ü"/>
            </a:pPr>
            <a:r>
              <a:rPr lang="en-US" sz="2000">
                <a:solidFill>
                  <a:srgbClr val="0D0D0D"/>
                </a:solidFill>
                <a:latin typeface="Times New Roman" panose="02020603050405020304" pitchFamily="18" charset="0"/>
                <a:ea typeface="Tahoma" panose="020B0604030504040204" pitchFamily="34" charset="0"/>
              </a:rPr>
              <a:t>C</a:t>
            </a:r>
            <a:r>
              <a:rPr lang="en-US" sz="2000">
                <a:solidFill>
                  <a:srgbClr val="0D0D0D"/>
                </a:solidFill>
                <a:effectLst/>
                <a:latin typeface="Times New Roman" panose="02020603050405020304" pitchFamily="18" charset="0"/>
                <a:ea typeface="Tahoma" panose="020B0604030504040204" pitchFamily="34" charset="0"/>
              </a:rPr>
              <a:t>háy chung cư mini Khương Hạ ở Hà Nội</a:t>
            </a:r>
          </a:p>
          <a:p>
            <a:pPr marL="342900" indent="-342900">
              <a:buFont typeface="Wingdings" panose="05000000000000000000" pitchFamily="2" charset="2"/>
              <a:buChar char="ü"/>
            </a:pPr>
            <a:r>
              <a:rPr lang="vi-VN" sz="2000">
                <a:solidFill>
                  <a:schemeClr val="tx1"/>
                </a:solidFill>
                <a:latin typeface="+mj-lt"/>
              </a:rPr>
              <a:t>Cháy quán karaoke An Phú khiến 32 người chết tại Bình Dương</a:t>
            </a:r>
            <a:endParaRPr lang="en-US" sz="2000">
              <a:solidFill>
                <a:schemeClr val="tx1"/>
              </a:solidFill>
              <a:latin typeface="+mj-lt"/>
            </a:endParaRPr>
          </a:p>
        </p:txBody>
      </p:sp>
      <p:sp>
        <p:nvSpPr>
          <p:cNvPr id="5" name="TextBox 4">
            <a:extLst>
              <a:ext uri="{FF2B5EF4-FFF2-40B4-BE49-F238E27FC236}">
                <a16:creationId xmlns:a16="http://schemas.microsoft.com/office/drawing/2014/main" id="{1E4E0C37-AE16-FD64-ACAA-B43270D68365}"/>
              </a:ext>
            </a:extLst>
          </p:cNvPr>
          <p:cNvSpPr txBox="1"/>
          <p:nvPr/>
        </p:nvSpPr>
        <p:spPr>
          <a:xfrm>
            <a:off x="802888" y="5218102"/>
            <a:ext cx="6256993" cy="1015663"/>
          </a:xfrm>
          <a:prstGeom prst="rect">
            <a:avLst/>
          </a:prstGeom>
          <a:noFill/>
        </p:spPr>
        <p:txBody>
          <a:bodyPr wrap="square" rtlCol="0">
            <a:spAutoFit/>
          </a:bodyPr>
          <a:lstStyle/>
          <a:p>
            <a:pPr marL="285750" indent="-285750">
              <a:buFont typeface="Wingdings" panose="05000000000000000000" pitchFamily="2" charset="2"/>
              <a:buChar char="Ø"/>
            </a:pPr>
            <a:r>
              <a:rPr lang="en-US" sz="2000">
                <a:solidFill>
                  <a:srgbClr val="0D0D0D"/>
                </a:solidFill>
                <a:effectLst/>
                <a:latin typeface="Times New Roman" panose="02020603050405020304" pitchFamily="18" charset="0"/>
                <a:ea typeface="Calibri" panose="020F0502020204030204" pitchFamily="34" charset="0"/>
              </a:rPr>
              <a:t>Từ đó việc giám sát ngôi nhà của chúng ta càng trở nên cấp thiết càng để chúng ta có thể giám sát và xử lý kịp thời để tránh những sự cố đáng tiếc xảy ra.</a:t>
            </a:r>
            <a:endParaRPr lang="en-US" sz="200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grpSp>
        <p:nvGrpSpPr>
          <p:cNvPr id="395" name="Google Shape;395;p50"/>
          <p:cNvGrpSpPr/>
          <p:nvPr/>
        </p:nvGrpSpPr>
        <p:grpSpPr>
          <a:xfrm>
            <a:off x="9029701" y="0"/>
            <a:ext cx="3162298" cy="5508000"/>
            <a:chOff x="6772275" y="0"/>
            <a:chExt cx="2371724" cy="4131000"/>
          </a:xfrm>
        </p:grpSpPr>
        <p:sp>
          <p:nvSpPr>
            <p:cNvPr id="396" name="Google Shape;396;p50"/>
            <p:cNvSpPr/>
            <p:nvPr/>
          </p:nvSpPr>
          <p:spPr>
            <a:xfrm flipH="1">
              <a:off x="6772275" y="1012500"/>
              <a:ext cx="2371724" cy="870000"/>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cxnSp>
          <p:nvCxnSpPr>
            <p:cNvPr id="397" name="Google Shape;397;p50"/>
            <p:cNvCxnSpPr/>
            <p:nvPr/>
          </p:nvCxnSpPr>
          <p:spPr>
            <a:xfrm rot="10800000">
              <a:off x="8432750" y="0"/>
              <a:ext cx="0" cy="4131000"/>
            </a:xfrm>
            <a:prstGeom prst="straightConnector1">
              <a:avLst/>
            </a:prstGeom>
            <a:noFill/>
            <a:ln w="9525" cap="flat" cmpd="sng">
              <a:solidFill>
                <a:schemeClr val="dk1"/>
              </a:solidFill>
              <a:prstDash val="solid"/>
              <a:round/>
              <a:headEnd type="none" w="med" len="med"/>
              <a:tailEnd type="none" w="med" len="med"/>
            </a:ln>
          </p:spPr>
        </p:cxnSp>
      </p:grpSp>
      <p:sp>
        <p:nvSpPr>
          <p:cNvPr id="398" name="Google Shape;398;p50"/>
          <p:cNvSpPr txBox="1">
            <a:spLocks noGrp="1"/>
          </p:cNvSpPr>
          <p:nvPr>
            <p:ph type="title"/>
          </p:nvPr>
        </p:nvSpPr>
        <p:spPr>
          <a:xfrm flipH="1">
            <a:off x="2571750" y="2715067"/>
            <a:ext cx="8560694" cy="1970000"/>
          </a:xfrm>
          <a:prstGeom prst="rect">
            <a:avLst/>
          </a:prstGeom>
        </p:spPr>
        <p:txBody>
          <a:bodyPr spcFirstLastPara="1" wrap="square" lIns="121900" tIns="121900" rIns="121900" bIns="121900" anchor="t" anchorCtr="0">
            <a:noAutofit/>
          </a:bodyPr>
          <a:lstStyle/>
          <a:p>
            <a:r>
              <a:rPr lang="en-US" sz="6400" b="1">
                <a:latin typeface="+mn-lt"/>
                <a:cs typeface="Calibri" panose="020F0502020204030204" pitchFamily="34" charset="0"/>
              </a:rPr>
              <a:t>YÊU CẦU HỆ THỐNG VÀ SƠ ĐỒ KHỐI</a:t>
            </a:r>
            <a:endParaRPr lang="vi-VN" sz="6400" b="1">
              <a:latin typeface="+mn-lt"/>
              <a:cs typeface="Calibri" panose="020F0502020204030204" pitchFamily="34" charset="0"/>
            </a:endParaRPr>
          </a:p>
        </p:txBody>
      </p:sp>
      <p:sp>
        <p:nvSpPr>
          <p:cNvPr id="3" name="Slide Number Placeholder 1">
            <a:extLst>
              <a:ext uri="{FF2B5EF4-FFF2-40B4-BE49-F238E27FC236}">
                <a16:creationId xmlns:a16="http://schemas.microsoft.com/office/drawing/2014/main" id="{6ED956C0-CE4F-F89E-B492-76AD400519A7}"/>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5</a:t>
            </a:fld>
            <a:endParaRPr lang="en-US" sz="1800"/>
          </a:p>
        </p:txBody>
      </p:sp>
      <p:sp>
        <p:nvSpPr>
          <p:cNvPr id="2" name="Google Shape;336;p45">
            <a:extLst>
              <a:ext uri="{FF2B5EF4-FFF2-40B4-BE49-F238E27FC236}">
                <a16:creationId xmlns:a16="http://schemas.microsoft.com/office/drawing/2014/main" id="{6B629671-31E4-A4FA-FDF1-005923C43BF8}"/>
              </a:ext>
            </a:extLst>
          </p:cNvPr>
          <p:cNvSpPr txBox="1">
            <a:spLocks noGrp="1"/>
          </p:cNvSpPr>
          <p:nvPr>
            <p:ph type="title" idx="2"/>
          </p:nvPr>
        </p:nvSpPr>
        <p:spPr>
          <a:xfrm>
            <a:off x="8743948" y="1350000"/>
            <a:ext cx="1820656" cy="1160000"/>
          </a:xfrm>
          <a:prstGeom prst="rect">
            <a:avLst/>
          </a:prstGeom>
        </p:spPr>
        <p:txBody>
          <a:bodyPr spcFirstLastPara="1" wrap="square" lIns="121900" tIns="121900" rIns="121900" bIns="121900" anchor="ctr" anchorCtr="0">
            <a:noAutofit/>
          </a:bodyPr>
          <a:lstStyle/>
          <a:p>
            <a:r>
              <a:rPr lang="en-US" sz="6600" b="1">
                <a:latin typeface="+mn-lt"/>
              </a:rPr>
              <a:t>02</a:t>
            </a:r>
            <a:endParaRPr sz="6600" b="1">
              <a:latin typeface="+mn-lt"/>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8945336" cy="584775"/>
          </a:xfrm>
          <a:prstGeom prst="rect">
            <a:avLst/>
          </a:prstGeom>
          <a:noFill/>
        </p:spPr>
        <p:txBody>
          <a:bodyPr wrap="square" rtlCol="0">
            <a:spAutoFit/>
          </a:bodyPr>
          <a:lstStyle/>
          <a:p>
            <a:r>
              <a:rPr lang="en-US" sz="3200" b="1"/>
              <a:t>2. Yêu cầu hệ thống và sơ đồ khối</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6</a:t>
            </a:fld>
            <a:endParaRPr lang="en-US" sz="1800"/>
          </a:p>
        </p:txBody>
      </p:sp>
      <p:sp>
        <p:nvSpPr>
          <p:cNvPr id="4" name="TextBox 3">
            <a:extLst>
              <a:ext uri="{FF2B5EF4-FFF2-40B4-BE49-F238E27FC236}">
                <a16:creationId xmlns:a16="http://schemas.microsoft.com/office/drawing/2014/main" id="{06092657-E36D-3539-74DD-D0A9DF339027}"/>
              </a:ext>
            </a:extLst>
          </p:cNvPr>
          <p:cNvSpPr txBox="1"/>
          <p:nvPr/>
        </p:nvSpPr>
        <p:spPr>
          <a:xfrm>
            <a:off x="613512" y="1139249"/>
            <a:ext cx="6093618" cy="523220"/>
          </a:xfrm>
          <a:prstGeom prst="rect">
            <a:avLst/>
          </a:prstGeom>
          <a:noFill/>
        </p:spPr>
        <p:txBody>
          <a:bodyPr wrap="square">
            <a:spAutoFit/>
          </a:bodyPr>
          <a:lstStyle/>
          <a:p>
            <a:pPr marL="457200" indent="-457200">
              <a:buFont typeface="Wingdings" panose="05000000000000000000" pitchFamily="2" charset="2"/>
              <a:buChar char="v"/>
            </a:pPr>
            <a:r>
              <a:rPr lang="en-US" sz="2800" b="1">
                <a:latin typeface="+mn-lt"/>
              </a:rPr>
              <a:t>Yêu cầu hệ thống </a:t>
            </a:r>
          </a:p>
        </p:txBody>
      </p:sp>
      <p:pic>
        <p:nvPicPr>
          <p:cNvPr id="1026" name="Picture 2" descr="Hướng Dẫn Làm Mô Hình Nhà Thông Minh Home:Bit - Thiết bị giáo dục STEM">
            <a:extLst>
              <a:ext uri="{FF2B5EF4-FFF2-40B4-BE49-F238E27FC236}">
                <a16:creationId xmlns:a16="http://schemas.microsoft.com/office/drawing/2014/main" id="{C08E715B-AA5D-151A-A0B2-1E88B4E08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485" y="1400859"/>
            <a:ext cx="4189402" cy="41894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138A67-85C8-5701-B02F-7A445FC68B3E}"/>
              </a:ext>
            </a:extLst>
          </p:cNvPr>
          <p:cNvSpPr txBox="1"/>
          <p:nvPr/>
        </p:nvSpPr>
        <p:spPr>
          <a:xfrm>
            <a:off x="834357" y="1831596"/>
            <a:ext cx="6689269" cy="4088299"/>
          </a:xfrm>
          <a:prstGeom prst="rect">
            <a:avLst/>
          </a:prstGeom>
          <a:noFill/>
        </p:spPr>
        <p:txBody>
          <a:bodyPr wrap="square" rtlCol="0">
            <a:spAutoFit/>
          </a:bodyPr>
          <a:lstStyle/>
          <a:p>
            <a:pPr marL="342900" marR="0" lvl="0" indent="-342900" algn="just">
              <a:lnSpc>
                <a:spcPct val="150000"/>
              </a:lnSpc>
              <a:spcBef>
                <a:spcPts val="0"/>
              </a:spcBef>
              <a:spcAft>
                <a:spcPts val="0"/>
              </a:spcAft>
              <a:buFont typeface="Wingdings" panose="05000000000000000000" pitchFamily="2" charset="2"/>
              <a:buChar char="Ø"/>
            </a:pPr>
            <a:r>
              <a:rPr lang="vi-VN" sz="2200">
                <a:solidFill>
                  <a:srgbClr val="0D0D0D"/>
                </a:solidFill>
                <a:effectLst/>
                <a:latin typeface="Times New Roman" panose="02020603050405020304" pitchFamily="18" charset="0"/>
                <a:ea typeface="Yu Mincho" panose="02020400000000000000" pitchFamily="18" charset="-128"/>
                <a:cs typeface="Arial" panose="020B0604020202020204" pitchFamily="34" charset="0"/>
              </a:rPr>
              <a:t>Thông tin về nhiệt độ, độ ẩm và khí gas đo được phải chính xác</a:t>
            </a:r>
            <a:endParaRPr lang="en-US" sz="2200">
              <a:effectLst/>
              <a:latin typeface="Calibri" panose="020F0502020204030204" pitchFamily="34" charset="0"/>
              <a:ea typeface="Yu Mincho" panose="02020400000000000000" pitchFamily="18" charset="-128"/>
              <a:cs typeface="Arial" panose="020B0604020202020204" pitchFamily="34" charset="0"/>
            </a:endParaRPr>
          </a:p>
          <a:p>
            <a:pPr marL="342900" marR="0" lvl="0" indent="-342900" algn="just">
              <a:lnSpc>
                <a:spcPct val="150000"/>
              </a:lnSpc>
              <a:spcBef>
                <a:spcPts val="0"/>
              </a:spcBef>
              <a:spcAft>
                <a:spcPts val="0"/>
              </a:spcAft>
              <a:buFont typeface="Wingdings" panose="05000000000000000000" pitchFamily="2" charset="2"/>
              <a:buChar char="Ø"/>
            </a:pPr>
            <a:r>
              <a:rPr lang="vi-VN" sz="2200">
                <a:solidFill>
                  <a:srgbClr val="0D0D0D"/>
                </a:solidFill>
                <a:effectLst/>
                <a:latin typeface="Times New Roman" panose="02020603050405020304" pitchFamily="18" charset="0"/>
                <a:ea typeface="Yu Mincho" panose="02020400000000000000" pitchFamily="18" charset="-128"/>
                <a:cs typeface="Arial" panose="020B0604020202020204" pitchFamily="34" charset="0"/>
              </a:rPr>
              <a:t>Truyền nhận thông tin ở khoảng cách xa</a:t>
            </a:r>
            <a:endParaRPr lang="en-US" sz="2200">
              <a:effectLst/>
              <a:latin typeface="Calibri" panose="020F0502020204030204" pitchFamily="34" charset="0"/>
              <a:ea typeface="Yu Mincho" panose="02020400000000000000" pitchFamily="18" charset="-128"/>
              <a:cs typeface="Arial" panose="020B0604020202020204" pitchFamily="34" charset="0"/>
            </a:endParaRPr>
          </a:p>
          <a:p>
            <a:pPr marL="342900" marR="0" lvl="0" indent="-342900" algn="just">
              <a:lnSpc>
                <a:spcPct val="150000"/>
              </a:lnSpc>
              <a:spcBef>
                <a:spcPts val="0"/>
              </a:spcBef>
              <a:spcAft>
                <a:spcPts val="0"/>
              </a:spcAft>
              <a:buFont typeface="Wingdings" panose="05000000000000000000" pitchFamily="2" charset="2"/>
              <a:buChar char="Ø"/>
            </a:pPr>
            <a:r>
              <a:rPr lang="vi-VN" sz="2200">
                <a:solidFill>
                  <a:srgbClr val="0D0D0D"/>
                </a:solidFill>
                <a:effectLst/>
                <a:latin typeface="Times New Roman" panose="02020603050405020304" pitchFamily="18" charset="0"/>
                <a:ea typeface="Yu Mincho" panose="02020400000000000000" pitchFamily="18" charset="-128"/>
                <a:cs typeface="Arial" panose="020B0604020202020204" pitchFamily="34" charset="0"/>
              </a:rPr>
              <a:t>Giám sát lưu trữ thông qua GSM</a:t>
            </a:r>
            <a:endParaRPr lang="en-US" sz="2200">
              <a:effectLst/>
              <a:latin typeface="Calibri" panose="020F0502020204030204" pitchFamily="34" charset="0"/>
              <a:ea typeface="Yu Mincho" panose="02020400000000000000" pitchFamily="18" charset="-128"/>
              <a:cs typeface="Arial" panose="020B0604020202020204" pitchFamily="34" charset="0"/>
            </a:endParaRPr>
          </a:p>
          <a:p>
            <a:pPr marL="342900" marR="0" lvl="0" indent="-342900" algn="just">
              <a:lnSpc>
                <a:spcPct val="150000"/>
              </a:lnSpc>
              <a:spcBef>
                <a:spcPts val="0"/>
              </a:spcBef>
              <a:spcAft>
                <a:spcPts val="800"/>
              </a:spcAft>
              <a:buFont typeface="Wingdings" panose="05000000000000000000" pitchFamily="2" charset="2"/>
              <a:buChar char="Ø"/>
            </a:pPr>
            <a:r>
              <a:rPr lang="vi-VN" sz="2200">
                <a:solidFill>
                  <a:srgbClr val="0D0D0D"/>
                </a:solidFill>
                <a:effectLst/>
                <a:latin typeface="Times New Roman" panose="02020603050405020304" pitchFamily="18" charset="0"/>
                <a:ea typeface="Yu Mincho" panose="02020400000000000000" pitchFamily="18" charset="-128"/>
                <a:cs typeface="Arial" panose="020B0604020202020204" pitchFamily="34" charset="0"/>
              </a:rPr>
              <a:t>Việc cập nhật thông tin liên tục giúp việc giám sát sát (giảm thiểu sai sót trong quá trình giám sát và bảo vệ căn nhà).</a:t>
            </a:r>
            <a:endParaRPr lang="en-US" sz="2200">
              <a:effectLst/>
              <a:latin typeface="Calibri" panose="020F0502020204030204" pitchFamily="34" charset="0"/>
              <a:ea typeface="Yu Mincho" panose="02020400000000000000" pitchFamily="18" charset="-128"/>
              <a:cs typeface="Arial" panose="020B0604020202020204" pitchFamily="34" charset="0"/>
            </a:endParaRPr>
          </a:p>
          <a:p>
            <a:pPr marL="342900" indent="-342900">
              <a:buFont typeface="Wingdings" panose="05000000000000000000" pitchFamily="2" charset="2"/>
              <a:buChar char="Ø"/>
            </a:pPr>
            <a:endParaRPr lang="en-US" sz="2200"/>
          </a:p>
        </p:txBody>
      </p:sp>
    </p:spTree>
    <p:extLst>
      <p:ext uri="{BB962C8B-B14F-4D97-AF65-F5344CB8AC3E}">
        <p14:creationId xmlns:p14="http://schemas.microsoft.com/office/powerpoint/2010/main" val="200000408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894533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Arial"/>
                <a:cs typeface="Arial"/>
                <a:sym typeface="Arial"/>
              </a:rPr>
              <a:t>2. Yêu cầu hệ thống và sơ đồ khối</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3E79CD9-1F3C-4164-95F9-B2A3E56F36B5}" type="slidenum">
              <a:rPr kumimoji="0" lang="en-US" sz="18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800" b="0" i="0" u="none" strike="noStrike" kern="0" cap="none" spc="0" normalizeH="0" baseline="0" noProof="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06092657-E36D-3539-74DD-D0A9DF339027}"/>
              </a:ext>
            </a:extLst>
          </p:cNvPr>
          <p:cNvSpPr txBox="1"/>
          <p:nvPr/>
        </p:nvSpPr>
        <p:spPr>
          <a:xfrm>
            <a:off x="613512" y="1139249"/>
            <a:ext cx="6093618" cy="523220"/>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Sơ đồ khối của hệ thống</a:t>
            </a:r>
          </a:p>
        </p:txBody>
      </p:sp>
      <p:pic>
        <p:nvPicPr>
          <p:cNvPr id="5" name="Picture 4" descr="A diagram of a company&#10;&#10;Description automatically generated">
            <a:extLst>
              <a:ext uri="{FF2B5EF4-FFF2-40B4-BE49-F238E27FC236}">
                <a16:creationId xmlns:a16="http://schemas.microsoft.com/office/drawing/2014/main" id="{8FD66747-8378-9203-8B14-F9F7D18E0BFD}"/>
              </a:ext>
            </a:extLst>
          </p:cNvPr>
          <p:cNvPicPr>
            <a:picLocks noChangeAspect="1"/>
          </p:cNvPicPr>
          <p:nvPr/>
        </p:nvPicPr>
        <p:blipFill>
          <a:blip r:embed="rId3"/>
          <a:stretch>
            <a:fillRect/>
          </a:stretch>
        </p:blipFill>
        <p:spPr>
          <a:xfrm>
            <a:off x="869795" y="1573479"/>
            <a:ext cx="10169909" cy="5082112"/>
          </a:xfrm>
          <a:prstGeom prst="rect">
            <a:avLst/>
          </a:prstGeom>
        </p:spPr>
      </p:pic>
    </p:spTree>
    <p:extLst>
      <p:ext uri="{BB962C8B-B14F-4D97-AF65-F5344CB8AC3E}">
        <p14:creationId xmlns:p14="http://schemas.microsoft.com/office/powerpoint/2010/main" val="320651459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45"/>
          <p:cNvGrpSpPr/>
          <p:nvPr/>
        </p:nvGrpSpPr>
        <p:grpSpPr>
          <a:xfrm>
            <a:off x="0" y="0"/>
            <a:ext cx="2928936" cy="5508000"/>
            <a:chOff x="0" y="0"/>
            <a:chExt cx="2196702" cy="4131000"/>
          </a:xfrm>
        </p:grpSpPr>
        <p:sp>
          <p:nvSpPr>
            <p:cNvPr id="333" name="Google Shape;333;p45"/>
            <p:cNvSpPr/>
            <p:nvPr/>
          </p:nvSpPr>
          <p:spPr>
            <a:xfrm>
              <a:off x="0" y="1012500"/>
              <a:ext cx="2196702" cy="870000"/>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cxnSp>
          <p:nvCxnSpPr>
            <p:cNvPr id="334" name="Google Shape;334;p45"/>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grpSp>
      <p:sp>
        <p:nvSpPr>
          <p:cNvPr id="335" name="Google Shape;335;p45"/>
          <p:cNvSpPr txBox="1">
            <a:spLocks noGrp="1"/>
          </p:cNvSpPr>
          <p:nvPr>
            <p:ph type="title"/>
          </p:nvPr>
        </p:nvSpPr>
        <p:spPr>
          <a:xfrm>
            <a:off x="2016099" y="2715067"/>
            <a:ext cx="9442472" cy="1970000"/>
          </a:xfrm>
          <a:prstGeom prst="rect">
            <a:avLst/>
          </a:prstGeom>
        </p:spPr>
        <p:txBody>
          <a:bodyPr spcFirstLastPara="1" wrap="square" lIns="121900" tIns="121900" rIns="121900" bIns="121900" anchor="t" anchorCtr="0">
            <a:noAutofit/>
          </a:bodyPr>
          <a:lstStyle/>
          <a:p>
            <a:r>
              <a:rPr lang="en-US" sz="6400" b="1">
                <a:latin typeface="+mn-lt"/>
              </a:rPr>
              <a:t>THIẾT KẾ PHẦN CỨNG</a:t>
            </a:r>
          </a:p>
        </p:txBody>
      </p:sp>
      <p:sp>
        <p:nvSpPr>
          <p:cNvPr id="336" name="Google Shape;336;p45"/>
          <p:cNvSpPr txBox="1">
            <a:spLocks noGrp="1"/>
          </p:cNvSpPr>
          <p:nvPr>
            <p:ph type="title" idx="2"/>
          </p:nvPr>
        </p:nvSpPr>
        <p:spPr>
          <a:xfrm>
            <a:off x="1522620" y="1350000"/>
            <a:ext cx="1820656" cy="1160000"/>
          </a:xfrm>
          <a:prstGeom prst="rect">
            <a:avLst/>
          </a:prstGeom>
        </p:spPr>
        <p:txBody>
          <a:bodyPr spcFirstLastPara="1" wrap="square" lIns="121900" tIns="121900" rIns="121900" bIns="121900" anchor="ctr" anchorCtr="0">
            <a:noAutofit/>
          </a:bodyPr>
          <a:lstStyle/>
          <a:p>
            <a:r>
              <a:rPr lang="en-US" sz="6600" b="1">
                <a:latin typeface="+mn-lt"/>
              </a:rPr>
              <a:t>03</a:t>
            </a:r>
            <a:endParaRPr sz="6600" b="1">
              <a:latin typeface="+mn-lt"/>
            </a:endParaRPr>
          </a:p>
        </p:txBody>
      </p:sp>
      <p:sp>
        <p:nvSpPr>
          <p:cNvPr id="3" name="Slide Number Placeholder 1">
            <a:extLst>
              <a:ext uri="{FF2B5EF4-FFF2-40B4-BE49-F238E27FC236}">
                <a16:creationId xmlns:a16="http://schemas.microsoft.com/office/drawing/2014/main" id="{EA741D36-92E9-675D-CAFE-6D0EA9D38474}"/>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8</a:t>
            </a:fld>
            <a:endParaRPr lang="en-US" sz="1800"/>
          </a:p>
        </p:txBody>
      </p:sp>
    </p:spTree>
    <p:extLst>
      <p:ext uri="{BB962C8B-B14F-4D97-AF65-F5344CB8AC3E}">
        <p14:creationId xmlns:p14="http://schemas.microsoft.com/office/powerpoint/2010/main" val="40513174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cxnSp>
        <p:nvCxnSpPr>
          <p:cNvPr id="11" name="Google Shape;397;p50">
            <a:extLst>
              <a:ext uri="{FF2B5EF4-FFF2-40B4-BE49-F238E27FC236}">
                <a16:creationId xmlns:a16="http://schemas.microsoft.com/office/drawing/2014/main" id="{CA929140-B83A-2D91-0535-3805D8EE13E0}"/>
              </a:ext>
            </a:extLst>
          </p:cNvPr>
          <p:cNvCxnSpPr>
            <a:cxnSpLocks/>
          </p:cNvCxnSpPr>
          <p:nvPr/>
        </p:nvCxnSpPr>
        <p:spPr>
          <a:xfrm flipV="1">
            <a:off x="370113" y="577029"/>
            <a:ext cx="0" cy="2851971"/>
          </a:xfrm>
          <a:prstGeom prst="straightConnector1">
            <a:avLst/>
          </a:prstGeom>
          <a:noFill/>
          <a:ln w="9525" cap="flat" cmpd="sng">
            <a:solidFill>
              <a:schemeClr val="dk1"/>
            </a:solidFill>
            <a:prstDash val="solid"/>
            <a:round/>
            <a:headEnd type="none" w="med" len="med"/>
            <a:tailEnd type="none" w="med" len="med"/>
          </a:ln>
        </p:spPr>
      </p:cxnSp>
      <p:sp>
        <p:nvSpPr>
          <p:cNvPr id="13" name="Google Shape;333;p45">
            <a:extLst>
              <a:ext uri="{FF2B5EF4-FFF2-40B4-BE49-F238E27FC236}">
                <a16:creationId xmlns:a16="http://schemas.microsoft.com/office/drawing/2014/main" id="{BEDC78AF-BE9D-9925-AB9F-8AF44A9F5EB0}"/>
              </a:ext>
            </a:extLst>
          </p:cNvPr>
          <p:cNvSpPr/>
          <p:nvPr/>
        </p:nvSpPr>
        <p:spPr>
          <a:xfrm>
            <a:off x="0" y="1"/>
            <a:ext cx="3715656" cy="24311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4" name="Google Shape;333;p45">
            <a:extLst>
              <a:ext uri="{FF2B5EF4-FFF2-40B4-BE49-F238E27FC236}">
                <a16:creationId xmlns:a16="http://schemas.microsoft.com/office/drawing/2014/main" id="{E06303DA-BCFA-A77B-1E40-95E98813D796}"/>
              </a:ext>
            </a:extLst>
          </p:cNvPr>
          <p:cNvSpPr/>
          <p:nvPr/>
        </p:nvSpPr>
        <p:spPr>
          <a:xfrm rot="5400000">
            <a:off x="-1583873" y="5012874"/>
            <a:ext cx="3429000" cy="261255"/>
          </a:xfrm>
          <a:prstGeom prst="rect">
            <a:avLst/>
          </a:prstGeom>
          <a:solidFill>
            <a:schemeClr val="dk2"/>
          </a:solidFill>
          <a:ln>
            <a:noFill/>
          </a:ln>
        </p:spPr>
        <p:txBody>
          <a:bodyPr spcFirstLastPara="1" wrap="square" lIns="121900" tIns="121900" rIns="121900" bIns="121900" anchor="ctr" anchorCtr="0">
            <a:noAutofit/>
          </a:bodyPr>
          <a:lstStyle/>
          <a:p>
            <a:endParaRPr sz="2489"/>
          </a:p>
        </p:txBody>
      </p:sp>
      <p:sp>
        <p:nvSpPr>
          <p:cNvPr id="16" name="TextBox 15">
            <a:extLst>
              <a:ext uri="{FF2B5EF4-FFF2-40B4-BE49-F238E27FC236}">
                <a16:creationId xmlns:a16="http://schemas.microsoft.com/office/drawing/2014/main" id="{350F15B1-9812-EB06-56C6-387A0CBE54E4}"/>
              </a:ext>
            </a:extLst>
          </p:cNvPr>
          <p:cNvSpPr txBox="1"/>
          <p:nvPr/>
        </p:nvSpPr>
        <p:spPr>
          <a:xfrm>
            <a:off x="370113" y="474557"/>
            <a:ext cx="5007427" cy="584775"/>
          </a:xfrm>
          <a:prstGeom prst="rect">
            <a:avLst/>
          </a:prstGeom>
          <a:noFill/>
        </p:spPr>
        <p:txBody>
          <a:bodyPr wrap="square" rtlCol="0">
            <a:spAutoFit/>
          </a:bodyPr>
          <a:lstStyle/>
          <a:p>
            <a:r>
              <a:rPr lang="en-US" sz="3200" b="1"/>
              <a:t>3. Thiết kế phần cứng</a:t>
            </a:r>
          </a:p>
        </p:txBody>
      </p:sp>
      <p:sp>
        <p:nvSpPr>
          <p:cNvPr id="3" name="Slide Number Placeholder 1">
            <a:extLst>
              <a:ext uri="{FF2B5EF4-FFF2-40B4-BE49-F238E27FC236}">
                <a16:creationId xmlns:a16="http://schemas.microsoft.com/office/drawing/2014/main" id="{97D9BFA3-21A2-D596-9EA0-22289BE670FD}"/>
              </a:ext>
            </a:extLst>
          </p:cNvPr>
          <p:cNvSpPr txBox="1">
            <a:spLocks/>
          </p:cNvSpPr>
          <p:nvPr/>
        </p:nvSpPr>
        <p:spPr>
          <a:xfrm>
            <a:off x="11291481" y="6290466"/>
            <a:ext cx="450259" cy="365125"/>
          </a:xfrm>
          <a:prstGeom prst="rect">
            <a:avLst/>
          </a:prstGeom>
          <a:noFill/>
          <a:ln>
            <a:no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fld id="{33E79CD9-1F3C-4164-95F9-B2A3E56F36B5}" type="slidenum">
              <a:rPr lang="en-US" sz="1800" smtClean="0"/>
              <a:pPr/>
              <a:t>9</a:t>
            </a:fld>
            <a:endParaRPr lang="en-US" sz="1800"/>
          </a:p>
        </p:txBody>
      </p:sp>
      <p:sp>
        <p:nvSpPr>
          <p:cNvPr id="2" name="TextBox 1">
            <a:extLst>
              <a:ext uri="{FF2B5EF4-FFF2-40B4-BE49-F238E27FC236}">
                <a16:creationId xmlns:a16="http://schemas.microsoft.com/office/drawing/2014/main" id="{7774EEE9-8619-3200-41DC-899296EB365E}"/>
              </a:ext>
            </a:extLst>
          </p:cNvPr>
          <p:cNvSpPr txBox="1"/>
          <p:nvPr/>
        </p:nvSpPr>
        <p:spPr>
          <a:xfrm>
            <a:off x="613512" y="1139249"/>
            <a:ext cx="6093618" cy="52322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2800" b="1" i="0" u="none" strike="noStrike" kern="0" cap="none" spc="0" normalizeH="0" baseline="0" noProof="0">
                <a:ln>
                  <a:noFill/>
                </a:ln>
                <a:solidFill>
                  <a:srgbClr val="000000"/>
                </a:solidFill>
                <a:effectLst/>
                <a:uLnTx/>
                <a:uFillTx/>
                <a:latin typeface="Arial"/>
                <a:cs typeface="Arial"/>
                <a:sym typeface="Arial"/>
              </a:rPr>
              <a:t>3.1.Khối cảm biến nhiệt độ - độ ẩm</a:t>
            </a:r>
          </a:p>
        </p:txBody>
      </p:sp>
      <p:pic>
        <p:nvPicPr>
          <p:cNvPr id="4" name="Picture 3" descr="A diagram of a circuit board&#10;&#10;Description automatically generated">
            <a:extLst>
              <a:ext uri="{FF2B5EF4-FFF2-40B4-BE49-F238E27FC236}">
                <a16:creationId xmlns:a16="http://schemas.microsoft.com/office/drawing/2014/main" id="{58D5CA12-7A16-F115-45F6-EAA3A0884C12}"/>
              </a:ext>
            </a:extLst>
          </p:cNvPr>
          <p:cNvPicPr>
            <a:picLocks noChangeAspect="1"/>
          </p:cNvPicPr>
          <p:nvPr/>
        </p:nvPicPr>
        <p:blipFill>
          <a:blip r:embed="rId3"/>
          <a:stretch>
            <a:fillRect/>
          </a:stretch>
        </p:blipFill>
        <p:spPr>
          <a:xfrm>
            <a:off x="7342370" y="1596963"/>
            <a:ext cx="4236118" cy="2804761"/>
          </a:xfrm>
          <a:prstGeom prst="rect">
            <a:avLst/>
          </a:prstGeom>
        </p:spPr>
      </p:pic>
      <p:sp>
        <p:nvSpPr>
          <p:cNvPr id="6" name="TextBox 5">
            <a:extLst>
              <a:ext uri="{FF2B5EF4-FFF2-40B4-BE49-F238E27FC236}">
                <a16:creationId xmlns:a16="http://schemas.microsoft.com/office/drawing/2014/main" id="{912AA59B-9E2C-F01E-6AB5-6F920E5341DA}"/>
              </a:ext>
            </a:extLst>
          </p:cNvPr>
          <p:cNvSpPr txBox="1"/>
          <p:nvPr/>
        </p:nvSpPr>
        <p:spPr>
          <a:xfrm>
            <a:off x="6403588" y="4466730"/>
            <a:ext cx="6094140" cy="400110"/>
          </a:xfrm>
          <a:prstGeom prst="rect">
            <a:avLst/>
          </a:prstGeom>
          <a:noFill/>
        </p:spPr>
        <p:txBody>
          <a:bodyPr wrap="square">
            <a:spAutoFit/>
          </a:bodyPr>
          <a:lstStyle/>
          <a:p>
            <a:pPr marL="0" marR="0" algn="ctr">
              <a:spcBef>
                <a:spcPts val="600"/>
              </a:spcBef>
              <a:spcAft>
                <a:spcPts val="600"/>
              </a:spcAft>
            </a:pPr>
            <a:r>
              <a:rPr lang="vi-VN" sz="2000" i="1">
                <a:effectLst/>
                <a:latin typeface="Times New Roman" panose="02020603050405020304" pitchFamily="18" charset="0"/>
                <a:ea typeface="Times New Roman" panose="02020603050405020304" pitchFamily="18" charset="0"/>
              </a:rPr>
              <a:t>Hình </a:t>
            </a:r>
            <a:r>
              <a:rPr lang="vi-VN" sz="2000" i="1">
                <a:solidFill>
                  <a:srgbClr val="0D0D0D"/>
                </a:solidFill>
                <a:effectLst/>
                <a:latin typeface="Times New Roman" panose="02020603050405020304" pitchFamily="18" charset="0"/>
                <a:ea typeface="Times New Roman" panose="02020603050405020304" pitchFamily="18" charset="0"/>
              </a:rPr>
              <a:t>Mô phỏng module DHT11</a:t>
            </a:r>
            <a:endParaRPr lang="en-US" sz="2000" i="1">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DCA46591-4002-86D6-BC59-4E135385EE7C}"/>
              </a:ext>
            </a:extLst>
          </p:cNvPr>
          <p:cNvSpPr txBox="1"/>
          <p:nvPr/>
        </p:nvSpPr>
        <p:spPr>
          <a:xfrm>
            <a:off x="947854" y="2096429"/>
            <a:ext cx="5854388"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a:solidFill>
                  <a:srgbClr val="0D0D0D"/>
                </a:solidFill>
                <a:effectLst/>
                <a:latin typeface="Times New Roman" panose="02020603050405020304" pitchFamily="18" charset="0"/>
                <a:ea typeface="Yu Mincho" panose="02020400000000000000" pitchFamily="18" charset="-128"/>
                <a:cs typeface="Arial" panose="020B0604020202020204" pitchFamily="34" charset="0"/>
              </a:rPr>
              <a:t>Thu thập dữ liệu về nhiệt độ và độ ẩm của môi trường xung quanh nhà. Giúp duy trì mức độ nhiệt độ - độ ẩm mong muốn.</a:t>
            </a:r>
            <a:endParaRPr lang="en-US" sz="2000">
              <a:effectLst/>
              <a:latin typeface="Calibri" panose="020F0502020204030204" pitchFamily="34" charset="0"/>
              <a:ea typeface="Yu Mincho" panose="02020400000000000000" pitchFamily="18" charset="-128"/>
              <a:cs typeface="Arial" panose="020B0604020202020204" pitchFamily="34" charset="0"/>
            </a:endParaRPr>
          </a:p>
          <a:p>
            <a:endParaRPr lang="en-US" sz="2000"/>
          </a:p>
        </p:txBody>
      </p:sp>
      <p:sp>
        <p:nvSpPr>
          <p:cNvPr id="8" name="TextBox 7">
            <a:extLst>
              <a:ext uri="{FF2B5EF4-FFF2-40B4-BE49-F238E27FC236}">
                <a16:creationId xmlns:a16="http://schemas.microsoft.com/office/drawing/2014/main" id="{0950B609-4FF8-5917-9691-0E86BB443628}"/>
              </a:ext>
            </a:extLst>
          </p:cNvPr>
          <p:cNvSpPr txBox="1"/>
          <p:nvPr/>
        </p:nvSpPr>
        <p:spPr>
          <a:xfrm>
            <a:off x="947854" y="3419868"/>
            <a:ext cx="4939985"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a:effectLst/>
                <a:latin typeface="Times New Roman" panose="02020603050405020304" pitchFamily="18" charset="0"/>
                <a:ea typeface="Calibri" panose="020F0502020204030204" pitchFamily="34" charset="0"/>
                <a:cs typeface="Times New Roman" panose="02020603050405020304" pitchFamily="18" charset="0"/>
              </a:rPr>
              <a:t>Thông số kỹ thuật của Module DHT11</a:t>
            </a:r>
            <a:endParaRPr lang="en-US" sz="200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023285CC-D139-E0FB-BC31-40E0A2B97AF4}"/>
              </a:ext>
            </a:extLst>
          </p:cNvPr>
          <p:cNvGraphicFramePr>
            <a:graphicFrameLocks noGrp="1"/>
          </p:cNvGraphicFramePr>
          <p:nvPr>
            <p:extLst>
              <p:ext uri="{D42A27DB-BD31-4B8C-83A1-F6EECF244321}">
                <p14:modId xmlns:p14="http://schemas.microsoft.com/office/powerpoint/2010/main" val="752447802"/>
              </p:ext>
            </p:extLst>
          </p:nvPr>
        </p:nvGraphicFramePr>
        <p:xfrm>
          <a:off x="1209635" y="3978126"/>
          <a:ext cx="6132734" cy="2454850"/>
        </p:xfrm>
        <a:graphic>
          <a:graphicData uri="http://schemas.openxmlformats.org/drawingml/2006/table">
            <a:tbl>
              <a:tblPr firstRow="1" firstCol="1" bandRow="1">
                <a:tableStyleId>{3A645A8F-6492-41C5-AB7F-6ECCB0441089}</a:tableStyleId>
              </a:tblPr>
              <a:tblGrid>
                <a:gridCol w="586429">
                  <a:extLst>
                    <a:ext uri="{9D8B030D-6E8A-4147-A177-3AD203B41FA5}">
                      <a16:colId xmlns:a16="http://schemas.microsoft.com/office/drawing/2014/main" val="2325050328"/>
                    </a:ext>
                  </a:extLst>
                </a:gridCol>
                <a:gridCol w="2670274">
                  <a:extLst>
                    <a:ext uri="{9D8B030D-6E8A-4147-A177-3AD203B41FA5}">
                      <a16:colId xmlns:a16="http://schemas.microsoft.com/office/drawing/2014/main" val="3776175628"/>
                    </a:ext>
                  </a:extLst>
                </a:gridCol>
                <a:gridCol w="2876031">
                  <a:extLst>
                    <a:ext uri="{9D8B030D-6E8A-4147-A177-3AD203B41FA5}">
                      <a16:colId xmlns:a16="http://schemas.microsoft.com/office/drawing/2014/main" val="827023191"/>
                    </a:ext>
                  </a:extLst>
                </a:gridCol>
              </a:tblGrid>
              <a:tr h="354965">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STT</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Thông số</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Giá trị</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9577154"/>
                  </a:ext>
                </a:extLst>
              </a:tr>
              <a:tr h="283845">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1</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Điện áp hoạt động</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vi-VN" sz="2000" kern="0">
                          <a:effectLst/>
                          <a:latin typeface="Times New Roman" panose="02020603050405020304" pitchFamily="18" charset="0"/>
                          <a:cs typeface="Times New Roman" panose="02020603050405020304" pitchFamily="18" charset="0"/>
                        </a:rPr>
                        <a:t>3.3V - 5V</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8157432"/>
                  </a:ext>
                </a:extLst>
              </a:tr>
              <a:tr h="299720">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2</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Chuẩn giao tiếp</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vi-VN" sz="2000" kern="0">
                          <a:effectLst/>
                          <a:latin typeface="Times New Roman" panose="02020603050405020304" pitchFamily="18" charset="0"/>
                          <a:cs typeface="Times New Roman" panose="02020603050405020304" pitchFamily="18" charset="0"/>
                        </a:rPr>
                        <a:t>TTL, 1 wire</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8472427"/>
                  </a:ext>
                </a:extLst>
              </a:tr>
              <a:tr h="283845">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3</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Khoảng đo độ ẩm</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vi-VN" sz="2000" kern="0">
                          <a:effectLst/>
                          <a:latin typeface="Times New Roman" panose="02020603050405020304" pitchFamily="18" charset="0"/>
                          <a:cs typeface="Times New Roman" panose="02020603050405020304" pitchFamily="18" charset="0"/>
                        </a:rPr>
                        <a:t>20%-90%RH (± 5%RH)</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3495388"/>
                  </a:ext>
                </a:extLst>
              </a:tr>
              <a:tr h="283845">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4</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Khoảng đo nhiệt độ </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vi-VN" sz="2000" kern="0">
                          <a:effectLst/>
                          <a:latin typeface="Times New Roman" panose="02020603050405020304" pitchFamily="18" charset="0"/>
                          <a:cs typeface="Times New Roman" panose="02020603050405020304" pitchFamily="18" charset="0"/>
                        </a:rPr>
                        <a:t>0-50°C (± 2°C)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7753461"/>
                  </a:ext>
                </a:extLst>
              </a:tr>
              <a:tr h="299720">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5</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Tần số lấy mẫu tói đa</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vi-VN" sz="2000" kern="0">
                          <a:effectLst/>
                          <a:latin typeface="Times New Roman" panose="02020603050405020304" pitchFamily="18" charset="0"/>
                          <a:cs typeface="Times New Roman" panose="02020603050405020304" pitchFamily="18" charset="0"/>
                        </a:rPr>
                        <a:t>1Hz (1 giây / lần)</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6038114"/>
                  </a:ext>
                </a:extLst>
              </a:tr>
              <a:tr h="283845">
                <a:tc>
                  <a:txBody>
                    <a:bodyPr/>
                    <a:lstStyle/>
                    <a:p>
                      <a:pPr marL="0" marR="0" algn="ctr">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6</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2000" kern="0">
                          <a:effectLst/>
                          <a:latin typeface="Times New Roman" panose="02020603050405020304" pitchFamily="18" charset="0"/>
                          <a:cs typeface="Times New Roman" panose="02020603050405020304" pitchFamily="18" charset="0"/>
                        </a:rPr>
                        <a:t>Kích thước</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vi-VN" sz="2000" kern="0">
                          <a:effectLst/>
                          <a:latin typeface="Times New Roman" panose="02020603050405020304" pitchFamily="18" charset="0"/>
                          <a:cs typeface="Times New Roman" panose="02020603050405020304" pitchFamily="18" charset="0"/>
                        </a:rPr>
                        <a:t>28mm x 12mm x10m</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4260981"/>
                  </a:ext>
                </a:extLst>
              </a:tr>
            </a:tbl>
          </a:graphicData>
        </a:graphic>
      </p:graphicFrame>
    </p:spTree>
    <p:extLst>
      <p:ext uri="{BB962C8B-B14F-4D97-AF65-F5344CB8AC3E}">
        <p14:creationId xmlns:p14="http://schemas.microsoft.com/office/powerpoint/2010/main" val="508038903"/>
      </p:ext>
    </p:extLst>
  </p:cSld>
  <p:clrMapOvr>
    <a:masterClrMapping/>
  </p:clrMapOvr>
  <p:transition spd="slow">
    <p:wipe/>
  </p:transition>
</p:sld>
</file>

<file path=ppt/theme/theme1.xml><?xml version="1.0" encoding="utf-8"?>
<a:theme xmlns:a="http://schemas.openxmlformats.org/drawingml/2006/main"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2438</Words>
  <Application>Microsoft Office PowerPoint</Application>
  <PresentationFormat>Widescreen</PresentationFormat>
  <Paragraphs>338</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Golos Text SemiBold</vt:lpstr>
      <vt:lpstr>Calibri</vt:lpstr>
      <vt:lpstr>Wingdings</vt:lpstr>
      <vt:lpstr>Commissioner</vt:lpstr>
      <vt:lpstr>Times New Roman</vt:lpstr>
      <vt:lpstr>Arial</vt:lpstr>
      <vt:lpstr>Golos Text</vt:lpstr>
      <vt:lpstr>Formulating a Research Problem for University Students by Slidesgo</vt:lpstr>
      <vt:lpstr>BÁO CÁO ĐỒ ÁN MÔN HỌC 2 Chuyên ngành: Công nghệ Kỹ thuật Điện tử - Viễn Thông ĐỀ TÀI: NGHIÊN CỨU VÀ ỨNG DỤNG HỆ THỐNG GSM ĐỂ ĐIỀU KHIỂN NHÀ THÔNG MINH</vt:lpstr>
      <vt:lpstr>NỘI DUNG BÁO CÁO</vt:lpstr>
      <vt:lpstr>GIỚI THIỆU</vt:lpstr>
      <vt:lpstr>PowerPoint Presentation</vt:lpstr>
      <vt:lpstr>YÊU CẦU HỆ THỐNG VÀ SƠ ĐỒ KHỐI</vt:lpstr>
      <vt:lpstr>PowerPoint Presentation</vt:lpstr>
      <vt:lpstr>PowerPoint Presentation</vt:lpstr>
      <vt:lpstr>THIẾT KẾ PHẦN CỨNG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LƯU ĐỒ</vt:lpstr>
      <vt:lpstr>PowerPoint Presentation</vt:lpstr>
      <vt:lpstr>PowerPoint Presentation</vt:lpstr>
      <vt:lpstr>PowerPoint Presentation</vt:lpstr>
      <vt:lpstr>PowerPoint Presentation</vt:lpstr>
      <vt:lpstr>KẾT QUẢ THỰC HIỆN</vt:lpstr>
      <vt:lpstr>PowerPoint Presentation</vt:lpstr>
      <vt:lpstr>PowerPoint Presentation</vt:lpstr>
      <vt:lpstr>PowerPoint Presentation</vt:lpstr>
      <vt:lpstr>PowerPoint Presentation</vt:lpstr>
      <vt:lpstr>KẾT LUẬN VÀ HƯỚNG PHÁT TRIỂN</vt:lpstr>
      <vt:lpstr>PowerPoint Presentation</vt:lpstr>
      <vt:lpstr>PowerPoint Presentation</vt:lpstr>
      <vt:lpstr>TÀI LIỆU THAM KHẢO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CHUYÊN ĐỀ DOANH NGHIỆP</dc:title>
  <dc:creator>Trần Lực</dc:creator>
  <cp:lastModifiedBy>Tran Hai</cp:lastModifiedBy>
  <cp:revision>16</cp:revision>
  <dcterms:modified xsi:type="dcterms:W3CDTF">2023-12-23T05:34:21Z</dcterms:modified>
</cp:coreProperties>
</file>